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17" r:id="rId2"/>
    <p:sldMasterId id="2147483685" r:id="rId3"/>
  </p:sldMasterIdLst>
  <p:notesMasterIdLst>
    <p:notesMasterId r:id="rId42"/>
  </p:notesMasterIdLst>
  <p:sldIdLst>
    <p:sldId id="1006" r:id="rId4"/>
    <p:sldId id="1007" r:id="rId5"/>
    <p:sldId id="1008" r:id="rId6"/>
    <p:sldId id="1009" r:id="rId7"/>
    <p:sldId id="1011" r:id="rId8"/>
    <p:sldId id="1068" r:id="rId9"/>
    <p:sldId id="1070" r:id="rId10"/>
    <p:sldId id="1069" r:id="rId11"/>
    <p:sldId id="1071" r:id="rId12"/>
    <p:sldId id="1072" r:id="rId13"/>
    <p:sldId id="1073" r:id="rId14"/>
    <p:sldId id="1074" r:id="rId15"/>
    <p:sldId id="1075" r:id="rId16"/>
    <p:sldId id="1076" r:id="rId17"/>
    <p:sldId id="1077" r:id="rId18"/>
    <p:sldId id="1078" r:id="rId19"/>
    <p:sldId id="1079" r:id="rId20"/>
    <p:sldId id="1080" r:id="rId21"/>
    <p:sldId id="1081" r:id="rId22"/>
    <p:sldId id="1082" r:id="rId23"/>
    <p:sldId id="1085" r:id="rId24"/>
    <p:sldId id="1086" r:id="rId25"/>
    <p:sldId id="1087" r:id="rId26"/>
    <p:sldId id="1088" r:id="rId27"/>
    <p:sldId id="1089" r:id="rId28"/>
    <p:sldId id="1090" r:id="rId29"/>
    <p:sldId id="1091" r:id="rId30"/>
    <p:sldId id="1092" r:id="rId31"/>
    <p:sldId id="1093" r:id="rId32"/>
    <p:sldId id="1094" r:id="rId33"/>
    <p:sldId id="1095" r:id="rId34"/>
    <p:sldId id="1096" r:id="rId35"/>
    <p:sldId id="1097" r:id="rId36"/>
    <p:sldId id="1083" r:id="rId37"/>
    <p:sldId id="1018" r:id="rId38"/>
    <p:sldId id="1084" r:id="rId39"/>
    <p:sldId id="1098" r:id="rId40"/>
    <p:sldId id="1021" r:id="rId41"/>
  </p:sldIdLst>
  <p:sldSz cx="13004800" cy="9753600"/>
  <p:notesSz cx="6797675" cy="9926638"/>
  <p:defaultTextStyle>
    <a:lvl1pPr algn="ctr" defTabSz="584080">
      <a:defRPr sz="3600">
        <a:latin typeface="+mn-lt"/>
        <a:ea typeface="+mn-ea"/>
        <a:cs typeface="+mn-cs"/>
        <a:sym typeface="Helvetica Light"/>
      </a:defRPr>
    </a:lvl1pPr>
    <a:lvl2pPr indent="228553" algn="ctr" defTabSz="584080">
      <a:defRPr sz="3600">
        <a:latin typeface="+mn-lt"/>
        <a:ea typeface="+mn-ea"/>
        <a:cs typeface="+mn-cs"/>
        <a:sym typeface="Helvetica Light"/>
      </a:defRPr>
    </a:lvl2pPr>
    <a:lvl3pPr indent="457105" algn="ctr" defTabSz="584080">
      <a:defRPr sz="3600">
        <a:latin typeface="+mn-lt"/>
        <a:ea typeface="+mn-ea"/>
        <a:cs typeface="+mn-cs"/>
        <a:sym typeface="Helvetica Light"/>
      </a:defRPr>
    </a:lvl3pPr>
    <a:lvl4pPr indent="685658" algn="ctr" defTabSz="584080">
      <a:defRPr sz="3600">
        <a:latin typeface="+mn-lt"/>
        <a:ea typeface="+mn-ea"/>
        <a:cs typeface="+mn-cs"/>
        <a:sym typeface="Helvetica Light"/>
      </a:defRPr>
    </a:lvl4pPr>
    <a:lvl5pPr indent="914213" algn="ctr" defTabSz="584080">
      <a:defRPr sz="3600">
        <a:latin typeface="+mn-lt"/>
        <a:ea typeface="+mn-ea"/>
        <a:cs typeface="+mn-cs"/>
        <a:sym typeface="Helvetica Light"/>
      </a:defRPr>
    </a:lvl5pPr>
    <a:lvl6pPr indent="1142766" algn="ctr" defTabSz="584080">
      <a:defRPr sz="3600">
        <a:latin typeface="+mn-lt"/>
        <a:ea typeface="+mn-ea"/>
        <a:cs typeface="+mn-cs"/>
        <a:sym typeface="Helvetica Light"/>
      </a:defRPr>
    </a:lvl6pPr>
    <a:lvl7pPr indent="1371319" algn="ctr" defTabSz="584080">
      <a:defRPr sz="3600">
        <a:latin typeface="+mn-lt"/>
        <a:ea typeface="+mn-ea"/>
        <a:cs typeface="+mn-cs"/>
        <a:sym typeface="Helvetica Light"/>
      </a:defRPr>
    </a:lvl7pPr>
    <a:lvl8pPr indent="1599875" algn="ctr" defTabSz="584080">
      <a:defRPr sz="3600">
        <a:latin typeface="+mn-lt"/>
        <a:ea typeface="+mn-ea"/>
        <a:cs typeface="+mn-cs"/>
        <a:sym typeface="Helvetica Light"/>
      </a:defRPr>
    </a:lvl8pPr>
    <a:lvl9pPr indent="1828424" algn="ctr" defTabSz="58408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1068">
          <p15:clr>
            <a:srgbClr val="A4A3A4"/>
          </p15:clr>
        </p15:guide>
        <p15:guide id="2" orient="horz" pos="1594">
          <p15:clr>
            <a:srgbClr val="A4A3A4"/>
          </p15:clr>
        </p15:guide>
        <p15:guide id="3" pos="7430" userDrawn="1">
          <p15:clr>
            <a:srgbClr val="A4A3A4"/>
          </p15:clr>
        </p15:guide>
        <p15:guide id="4" pos="7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F5B"/>
    <a:srgbClr val="EEAA00"/>
    <a:srgbClr val="00C4B4"/>
    <a:srgbClr val="8B189B"/>
    <a:srgbClr val="96D600"/>
    <a:srgbClr val="EE7800"/>
    <a:srgbClr val="00B3E3"/>
    <a:srgbClr val="0047BB"/>
    <a:srgbClr val="E70295"/>
    <a:srgbClr val="2AA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Estilo claro 2 - Énfasis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60" autoAdjust="0"/>
    <p:restoredTop sz="94660"/>
  </p:normalViewPr>
  <p:slideViewPr>
    <p:cSldViewPr snapToGrid="0" snapToObjects="1" showGuides="1">
      <p:cViewPr varScale="1">
        <p:scale>
          <a:sx n="80" d="100"/>
          <a:sy n="80" d="100"/>
        </p:scale>
        <p:origin x="1350" y="102"/>
      </p:cViewPr>
      <p:guideLst>
        <p:guide orient="horz" pos="1068"/>
        <p:guide orient="horz" pos="1594"/>
        <p:guide pos="7430"/>
        <p:guide pos="78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8853822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105">
      <a:defRPr sz="2100">
        <a:latin typeface="Lucida Grande"/>
        <a:ea typeface="Lucida Grande"/>
        <a:cs typeface="Lucida Grande"/>
        <a:sym typeface="Lucida Grande"/>
      </a:defRPr>
    </a:lvl1pPr>
    <a:lvl2pPr indent="228553" defTabSz="457105">
      <a:defRPr sz="2100">
        <a:latin typeface="Lucida Grande"/>
        <a:ea typeface="Lucida Grande"/>
        <a:cs typeface="Lucida Grande"/>
        <a:sym typeface="Lucida Grande"/>
      </a:defRPr>
    </a:lvl2pPr>
    <a:lvl3pPr indent="457105" defTabSz="457105">
      <a:defRPr sz="2100">
        <a:latin typeface="Lucida Grande"/>
        <a:ea typeface="Lucida Grande"/>
        <a:cs typeface="Lucida Grande"/>
        <a:sym typeface="Lucida Grande"/>
      </a:defRPr>
    </a:lvl3pPr>
    <a:lvl4pPr indent="685658" defTabSz="457105">
      <a:defRPr sz="2100">
        <a:latin typeface="Lucida Grande"/>
        <a:ea typeface="Lucida Grande"/>
        <a:cs typeface="Lucida Grande"/>
        <a:sym typeface="Lucida Grande"/>
      </a:defRPr>
    </a:lvl4pPr>
    <a:lvl5pPr indent="914213" defTabSz="457105">
      <a:defRPr sz="2100">
        <a:latin typeface="Lucida Grande"/>
        <a:ea typeface="Lucida Grande"/>
        <a:cs typeface="Lucida Grande"/>
        <a:sym typeface="Lucida Grande"/>
      </a:defRPr>
    </a:lvl5pPr>
    <a:lvl6pPr indent="1142766" defTabSz="457105">
      <a:defRPr sz="2100">
        <a:latin typeface="Lucida Grande"/>
        <a:ea typeface="Lucida Grande"/>
        <a:cs typeface="Lucida Grande"/>
        <a:sym typeface="Lucida Grande"/>
      </a:defRPr>
    </a:lvl6pPr>
    <a:lvl7pPr indent="1371319" defTabSz="457105">
      <a:defRPr sz="2100">
        <a:latin typeface="Lucida Grande"/>
        <a:ea typeface="Lucida Grande"/>
        <a:cs typeface="Lucida Grande"/>
        <a:sym typeface="Lucida Grande"/>
      </a:defRPr>
    </a:lvl7pPr>
    <a:lvl8pPr indent="1599875" defTabSz="457105">
      <a:defRPr sz="2100">
        <a:latin typeface="Lucida Grande"/>
        <a:ea typeface="Lucida Grande"/>
        <a:cs typeface="Lucida Grande"/>
        <a:sym typeface="Lucida Grande"/>
      </a:defRPr>
    </a:lvl8pPr>
    <a:lvl9pPr indent="1828424" defTabSz="457105">
      <a:defRPr sz="21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29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650242" y="9040147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pPr defTabSz="778971"/>
            <a:fld id="{C96076D4-1EE2-4C5E-B213-BBE0C7B015B0}" type="datetime1">
              <a:rPr lang="es-MX" smtClean="0"/>
              <a:pPr defTabSz="778971"/>
              <a:t>18/02/2021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443308" y="9040147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pPr defTabSz="778971"/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9320109" y="9040147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pPr defTabSz="778971"/>
            <a:fld id="{9D23572B-7FAC-4B3B-89AE-6D08B8A7E871}" type="slidenum">
              <a:rPr lang="es-MX" smtClean="0"/>
              <a:pPr defTabSz="778971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2609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75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emf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490" y="8454189"/>
            <a:ext cx="2585574" cy="85249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71356" y="8399750"/>
            <a:ext cx="1810370" cy="8151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4144"/>
            <a:ext cx="8283036" cy="64423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3035" y="2696685"/>
            <a:ext cx="3650739" cy="278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0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ctr" defTabSz="4571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lack"/>
          <a:ea typeface="+mj-ea"/>
          <a:cs typeface="Avenir Black"/>
        </a:defRPr>
      </a:lvl1pPr>
    </p:titleStyle>
    <p:bodyStyle>
      <a:lvl1pPr marL="342830" indent="-342830" algn="l" defTabSz="457105" rtl="0" eaLnBrk="1" latinLnBrk="0" hangingPunct="1">
        <a:spcBef>
          <a:spcPct val="20000"/>
        </a:spcBef>
        <a:buFont typeface="Arial"/>
        <a:buChar char="•"/>
        <a:defRPr sz="3100" b="0" i="0" kern="1200">
          <a:solidFill>
            <a:schemeClr val="tx1"/>
          </a:solidFill>
          <a:latin typeface="Avenir Roman"/>
          <a:ea typeface="+mn-ea"/>
          <a:cs typeface="Avenir Roman"/>
        </a:defRPr>
      </a:lvl1pPr>
      <a:lvl2pPr marL="742797" indent="-285692" algn="l" defTabSz="457105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Avenir Roman"/>
          <a:ea typeface="+mn-ea"/>
          <a:cs typeface="Avenir Roman"/>
        </a:defRPr>
      </a:lvl2pPr>
      <a:lvl3pPr marL="1142766" indent="-228553" algn="l" defTabSz="457105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venir Roman"/>
          <a:ea typeface="+mn-ea"/>
          <a:cs typeface="Avenir Roman"/>
        </a:defRPr>
      </a:lvl3pPr>
      <a:lvl4pPr marL="1599875" indent="-228553" algn="l" defTabSz="457105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venir Roman"/>
          <a:ea typeface="+mn-ea"/>
          <a:cs typeface="Avenir Roman"/>
        </a:defRPr>
      </a:lvl4pPr>
      <a:lvl5pPr marL="2056979" indent="-228553" algn="l" defTabSz="457105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venir Roman"/>
          <a:ea typeface="+mn-ea"/>
          <a:cs typeface="Avenir Roman"/>
        </a:defRPr>
      </a:lvl5pPr>
      <a:lvl6pPr marL="2514087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92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00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03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576" y="339144"/>
            <a:ext cx="1609344" cy="121310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995" y="9156164"/>
            <a:ext cx="2895600" cy="5059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14971"/>
            <a:ext cx="9572950" cy="69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7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defTabSz="65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72" indent="-487672" algn="l" defTabSz="650230" rtl="0" eaLnBrk="1" latinLnBrk="0" hangingPunct="1">
        <a:spcBef>
          <a:spcPct val="20000"/>
        </a:spcBef>
        <a:buFont typeface="Arial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650230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65023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650230" rtl="0" eaLnBrk="1" latinLnBrk="0" hangingPunct="1">
        <a:spcBef>
          <a:spcPct val="20000"/>
        </a:spcBef>
        <a:buFont typeface="Arial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F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9404" y="7541977"/>
            <a:ext cx="3532832" cy="116481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177" y="2785083"/>
            <a:ext cx="4190446" cy="32021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89335" y="7578543"/>
            <a:ext cx="2288000" cy="103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6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4571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0" indent="-342830" algn="l" defTabSz="457105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7" indent="-285692" algn="l" defTabSz="45710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6" indent="-228553" algn="l" defTabSz="45710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75" indent="-228553" algn="l" defTabSz="45710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9" indent="-228553" algn="l" defTabSz="45710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87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92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00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03" indent="-228553" algn="l" defTabSz="45710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3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4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7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5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4571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79231" y="5087786"/>
            <a:ext cx="70807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7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MECIC</a:t>
            </a:r>
          </a:p>
          <a:p>
            <a:r>
              <a:rPr lang="es-MX" sz="7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CONSULTA EXTERNA</a:t>
            </a:r>
            <a:endParaRPr lang="es-MX" sz="7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4308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82742" y="1557096"/>
            <a:ext cx="11115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6. Registrar el número de consulta otorgada en el cuatrimestre previo</a:t>
            </a:r>
            <a:endParaRPr lang="es-MX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3800" t="20954" r="8748" b="23373"/>
          <a:stretch/>
        </p:blipFill>
        <p:spPr>
          <a:xfrm>
            <a:off x="1938434" y="2266873"/>
            <a:ext cx="9204157" cy="572703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138247" y="4800029"/>
            <a:ext cx="5920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Número total de consulta médica (sin dental, sin </a:t>
            </a:r>
            <a:r>
              <a:rPr lang="es-MX" sz="1400" dirty="0" smtClean="0"/>
              <a:t>enfermería</a:t>
            </a:r>
            <a:r>
              <a:rPr lang="es-MX" sz="1600" dirty="0" smtClean="0"/>
              <a:t>)</a:t>
            </a:r>
            <a:endParaRPr lang="es-MX" sz="16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126522" y="5101926"/>
            <a:ext cx="5920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Número total de consulta de estomatología</a:t>
            </a:r>
            <a:endParaRPr lang="es-MX" sz="1600" dirty="0"/>
          </a:p>
        </p:txBody>
      </p:sp>
      <p:cxnSp>
        <p:nvCxnSpPr>
          <p:cNvPr id="7" name="Conector recto de flecha 6"/>
          <p:cNvCxnSpPr>
            <a:endCxn id="11" idx="3"/>
          </p:cNvCxnSpPr>
          <p:nvPr/>
        </p:nvCxnSpPr>
        <p:spPr>
          <a:xfrm>
            <a:off x="9683262" y="4969306"/>
            <a:ext cx="3751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de flecha 8"/>
          <p:cNvCxnSpPr>
            <a:endCxn id="12" idx="3"/>
          </p:cNvCxnSpPr>
          <p:nvPr/>
        </p:nvCxnSpPr>
        <p:spPr>
          <a:xfrm>
            <a:off x="8968154" y="5271203"/>
            <a:ext cx="107852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10562562" y="5481938"/>
            <a:ext cx="2297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Paso 7. Difundir y capacitar en los algoritmos de atención clínica</a:t>
            </a:r>
            <a:endParaRPr lang="es-MX" sz="20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9794632" y="5868949"/>
            <a:ext cx="527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Si</a:t>
            </a:r>
            <a:endParaRPr lang="es-MX" sz="16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9794633" y="6466823"/>
            <a:ext cx="527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Si</a:t>
            </a:r>
            <a:endParaRPr lang="es-MX" sz="16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9507415" y="8126523"/>
            <a:ext cx="1717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Paso 8. Dar </a:t>
            </a:r>
            <a:r>
              <a:rPr lang="es-MX" sz="2000" dirty="0" err="1" smtClean="0"/>
              <a:t>click</a:t>
            </a:r>
            <a:r>
              <a:rPr lang="es-MX" sz="2000" dirty="0" smtClean="0"/>
              <a:t> en aceptar</a:t>
            </a:r>
            <a:endParaRPr lang="es-MX" sz="2000" dirty="0"/>
          </a:p>
        </p:txBody>
      </p:sp>
      <p:cxnSp>
        <p:nvCxnSpPr>
          <p:cNvPr id="14" name="Conector recto de flecha 13"/>
          <p:cNvCxnSpPr/>
          <p:nvPr/>
        </p:nvCxnSpPr>
        <p:spPr>
          <a:xfrm flipH="1" flipV="1">
            <a:off x="10163908" y="7233846"/>
            <a:ext cx="23446" cy="8926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598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664564" y="1557096"/>
            <a:ext cx="1175193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9. Dar </a:t>
            </a:r>
            <a:r>
              <a:rPr lang="es-MX" sz="2800" dirty="0" err="1" smtClean="0"/>
              <a:t>click</a:t>
            </a:r>
            <a:r>
              <a:rPr lang="es-MX" sz="2800" dirty="0" smtClean="0"/>
              <a:t> en sobre el recuadro Expediente Clínico </a:t>
            </a:r>
            <a:r>
              <a:rPr lang="es-MX" sz="2800" dirty="0" smtClean="0"/>
              <a:t>Integrado y de Calidad</a:t>
            </a:r>
            <a:endParaRPr lang="es-MX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62938" t="29259" r="8999" b="18976"/>
          <a:stretch/>
        </p:blipFill>
        <p:spPr>
          <a:xfrm>
            <a:off x="2117866" y="2416173"/>
            <a:ext cx="9408695" cy="5325069"/>
          </a:xfrm>
          <a:prstGeom prst="rect">
            <a:avLst/>
          </a:prstGeom>
        </p:spPr>
      </p:pic>
      <p:cxnSp>
        <p:nvCxnSpPr>
          <p:cNvPr id="8" name="Conector angular 7"/>
          <p:cNvCxnSpPr>
            <a:stCxn id="5" idx="3"/>
          </p:cNvCxnSpPr>
          <p:nvPr/>
        </p:nvCxnSpPr>
        <p:spPr>
          <a:xfrm flipH="1">
            <a:off x="8206154" y="1818706"/>
            <a:ext cx="4210345" cy="3667694"/>
          </a:xfrm>
          <a:prstGeom prst="bentConnector3">
            <a:avLst>
              <a:gd name="adj1" fmla="val -5429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5394172" y="7741242"/>
            <a:ext cx="2856082" cy="132343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La cantidad de expedientes a evaluar es la que aparece en el recuadro de muestra</a:t>
            </a:r>
            <a:endParaRPr lang="es-MX" sz="2000" dirty="0"/>
          </a:p>
        </p:txBody>
      </p:sp>
      <p:cxnSp>
        <p:nvCxnSpPr>
          <p:cNvPr id="15" name="Conector angular 14"/>
          <p:cNvCxnSpPr>
            <a:stCxn id="10" idx="1"/>
          </p:cNvCxnSpPr>
          <p:nvPr/>
        </p:nvCxnSpPr>
        <p:spPr>
          <a:xfrm rot="10800000" flipH="1">
            <a:off x="5394172" y="7045570"/>
            <a:ext cx="2225828" cy="1357393"/>
          </a:xfrm>
          <a:prstGeom prst="bentConnector3">
            <a:avLst>
              <a:gd name="adj1" fmla="val -1027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ángulo 22"/>
          <p:cNvSpPr/>
          <p:nvPr/>
        </p:nvSpPr>
        <p:spPr>
          <a:xfrm>
            <a:off x="8628184" y="3474004"/>
            <a:ext cx="1981201" cy="1875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Rectángulo 23"/>
          <p:cNvSpPr/>
          <p:nvPr/>
        </p:nvSpPr>
        <p:spPr>
          <a:xfrm>
            <a:off x="4079631" y="3716215"/>
            <a:ext cx="1664677" cy="1875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1189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037273" y="1557096"/>
            <a:ext cx="1100653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10. Registrar todo lo que se solicita sobre el 1er expediente a evaluar</a:t>
            </a:r>
            <a:endParaRPr lang="es-MX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3251" t="32768" r="8866" b="35536"/>
          <a:stretch/>
        </p:blipFill>
        <p:spPr>
          <a:xfrm>
            <a:off x="2060485" y="2533110"/>
            <a:ext cx="9348537" cy="326055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0" y="2830553"/>
            <a:ext cx="22391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Número de expediente como esta registrado en el sistema SIAM y en la carpeta familiar Ej. 589</a:t>
            </a:r>
            <a:endParaRPr lang="es-MX" sz="1600" dirty="0"/>
          </a:p>
        </p:txBody>
      </p:sp>
      <p:cxnSp>
        <p:nvCxnSpPr>
          <p:cNvPr id="12" name="Conector angular 11"/>
          <p:cNvCxnSpPr>
            <a:stCxn id="9" idx="2"/>
          </p:cNvCxnSpPr>
          <p:nvPr/>
        </p:nvCxnSpPr>
        <p:spPr>
          <a:xfrm rot="16200000" flipH="1">
            <a:off x="2238171" y="2789153"/>
            <a:ext cx="535277" cy="277251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6627748" y="4232033"/>
            <a:ext cx="1953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Consulta Externa</a:t>
            </a:r>
            <a:endParaRPr lang="es-MX" sz="16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643964" y="4218897"/>
            <a:ext cx="1953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589</a:t>
            </a:r>
            <a:endParaRPr lang="es-MX" sz="16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9412241" y="4238602"/>
            <a:ext cx="1953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Electrónico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3561903" y="4552057"/>
            <a:ext cx="1953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15/12/1960</a:t>
            </a:r>
            <a:endParaRPr lang="es-MX" sz="1400" dirty="0"/>
          </a:p>
        </p:txBody>
      </p:sp>
      <p:sp>
        <p:nvSpPr>
          <p:cNvPr id="20" name="CuadroTexto 19"/>
          <p:cNvSpPr txBox="1"/>
          <p:nvPr/>
        </p:nvSpPr>
        <p:spPr>
          <a:xfrm>
            <a:off x="9693593" y="4567650"/>
            <a:ext cx="12117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Femenino </a:t>
            </a:r>
            <a:r>
              <a:rPr lang="es-MX" sz="1100" dirty="0" err="1" smtClean="0"/>
              <a:t>ó</a:t>
            </a:r>
            <a:r>
              <a:rPr lang="es-MX" sz="1100" dirty="0" smtClean="0"/>
              <a:t> Masculino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3786366" y="4878561"/>
            <a:ext cx="3567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E119 Diabetes Mellitus 2, sin mención de complicación</a:t>
            </a:r>
            <a:endParaRPr lang="es-MX" sz="1400" dirty="0" smtClean="0"/>
          </a:p>
        </p:txBody>
      </p:sp>
      <p:sp>
        <p:nvSpPr>
          <p:cNvPr id="22" name="CuadroTexto 21"/>
          <p:cNvSpPr txBox="1"/>
          <p:nvPr/>
        </p:nvSpPr>
        <p:spPr>
          <a:xfrm>
            <a:off x="6777887" y="6375030"/>
            <a:ext cx="4581703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Dar </a:t>
            </a:r>
            <a:r>
              <a:rPr lang="es-MX" sz="2800" dirty="0" err="1" smtClean="0"/>
              <a:t>click</a:t>
            </a:r>
            <a:r>
              <a:rPr lang="es-MX" sz="2800" dirty="0" smtClean="0"/>
              <a:t> en siguiente</a:t>
            </a:r>
            <a:endParaRPr lang="es-MX" sz="2800" dirty="0"/>
          </a:p>
        </p:txBody>
      </p:sp>
      <p:cxnSp>
        <p:nvCxnSpPr>
          <p:cNvPr id="23" name="Conector recto de flecha 22"/>
          <p:cNvCxnSpPr>
            <a:stCxn id="22" idx="0"/>
          </p:cNvCxnSpPr>
          <p:nvPr/>
        </p:nvCxnSpPr>
        <p:spPr>
          <a:xfrm flipH="1" flipV="1">
            <a:off x="9050215" y="5686046"/>
            <a:ext cx="18524" cy="6889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ángulo 23"/>
          <p:cNvSpPr/>
          <p:nvPr/>
        </p:nvSpPr>
        <p:spPr>
          <a:xfrm>
            <a:off x="4000658" y="3766103"/>
            <a:ext cx="1664677" cy="1875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Rectángulo 24"/>
          <p:cNvSpPr/>
          <p:nvPr/>
        </p:nvSpPr>
        <p:spPr>
          <a:xfrm>
            <a:off x="8557846" y="3527812"/>
            <a:ext cx="1957754" cy="18100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1321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671013" y="1557096"/>
            <a:ext cx="573907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10. Ir dando </a:t>
            </a:r>
            <a:r>
              <a:rPr lang="es-MX" sz="2800" dirty="0" err="1" smtClean="0"/>
              <a:t>click</a:t>
            </a:r>
            <a:r>
              <a:rPr lang="es-MX" sz="2800" dirty="0" smtClean="0"/>
              <a:t> a cada dominio</a:t>
            </a:r>
            <a:endParaRPr lang="es-MX" sz="2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5854" t="32534" r="16491" b="28484"/>
          <a:stretch/>
        </p:blipFill>
        <p:spPr>
          <a:xfrm>
            <a:off x="1378914" y="2080316"/>
            <a:ext cx="10323270" cy="699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22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1719" t="35809" r="10758" b="29103"/>
          <a:stretch/>
        </p:blipFill>
        <p:spPr>
          <a:xfrm>
            <a:off x="1281677" y="3639705"/>
            <a:ext cx="10505975" cy="4109247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4" y="2681902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155722" y="4525107"/>
            <a:ext cx="2508739" cy="282526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9777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1754" t="25984" r="10866" b="24308"/>
          <a:stretch/>
        </p:blipFill>
        <p:spPr>
          <a:xfrm>
            <a:off x="580995" y="2142429"/>
            <a:ext cx="12148950" cy="6767109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714602" y="3216536"/>
            <a:ext cx="2911152" cy="527097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1271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1755" t="26568" r="10793" b="18695"/>
          <a:stretch/>
        </p:blipFill>
        <p:spPr>
          <a:xfrm>
            <a:off x="1274319" y="2262035"/>
            <a:ext cx="10532482" cy="6443401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171431" y="3118340"/>
            <a:ext cx="2504753" cy="521676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5640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1719" t="28909" r="10830" b="14531"/>
          <a:stretch/>
        </p:blipFill>
        <p:spPr>
          <a:xfrm>
            <a:off x="1178872" y="2146542"/>
            <a:ext cx="10731774" cy="6784038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231961" y="3086564"/>
            <a:ext cx="2561453" cy="549472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0227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1754" t="27153" r="10758" b="17993"/>
          <a:stretch/>
        </p:blipFill>
        <p:spPr>
          <a:xfrm>
            <a:off x="1085618" y="2256162"/>
            <a:ext cx="10905003" cy="6676822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227961" y="3176954"/>
            <a:ext cx="2600624" cy="539261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9740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1718" t="33471" r="10757" b="20681"/>
          <a:stretch/>
        </p:blipFill>
        <p:spPr>
          <a:xfrm>
            <a:off x="580995" y="2543291"/>
            <a:ext cx="11930047" cy="6097234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472362" y="3530111"/>
            <a:ext cx="2872037" cy="474638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5220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60" y="1190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32770" name="Picture 2" descr="http://desdgces.salud.gob.mx/mecic/multimedia/img/mec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360" y="2796209"/>
            <a:ext cx="11953461" cy="39756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2243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1790" t="41891" r="10830" b="20682"/>
          <a:stretch/>
        </p:blipFill>
        <p:spPr>
          <a:xfrm>
            <a:off x="580995" y="2734548"/>
            <a:ext cx="11788510" cy="4944068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409880" y="3692769"/>
            <a:ext cx="2852458" cy="358726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2043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1718" t="54054" r="10830" b="30507"/>
          <a:stretch/>
        </p:blipFill>
        <p:spPr>
          <a:xfrm>
            <a:off x="580995" y="3531905"/>
            <a:ext cx="12075544" cy="2083624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644342" y="4550271"/>
            <a:ext cx="2852458" cy="64305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4013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1754" t="31715" r="10780" b="23517"/>
          <a:stretch/>
        </p:blipFill>
        <p:spPr>
          <a:xfrm>
            <a:off x="583936" y="2500317"/>
            <a:ext cx="11913248" cy="5957883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499963" y="3515555"/>
            <a:ext cx="2852458" cy="450950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5130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1707" t="47398" r="10768" b="20699"/>
          <a:stretch/>
        </p:blipFill>
        <p:spPr>
          <a:xfrm>
            <a:off x="707249" y="2926109"/>
            <a:ext cx="11688386" cy="4156757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488240" y="3867247"/>
            <a:ext cx="2750652" cy="283835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043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61718" t="61629" r="10829" b="20215"/>
          <a:stretch/>
        </p:blipFill>
        <p:spPr>
          <a:xfrm>
            <a:off x="849914" y="3640015"/>
            <a:ext cx="11381292" cy="230944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382732" y="4588746"/>
            <a:ext cx="2750652" cy="99143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0008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1719" t="61521" r="10793" b="20060"/>
          <a:stretch/>
        </p:blipFill>
        <p:spPr>
          <a:xfrm>
            <a:off x="698226" y="3359982"/>
            <a:ext cx="11953132" cy="2457527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675809" y="4401177"/>
            <a:ext cx="2832714" cy="99143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696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61718" t="41540" r="10685" b="24542"/>
          <a:stretch/>
        </p:blipFill>
        <p:spPr>
          <a:xfrm>
            <a:off x="585065" y="3081318"/>
            <a:ext cx="11910989" cy="4491789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466929" y="4104750"/>
            <a:ext cx="2832714" cy="302288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0304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1755" t="38499" r="10829" b="30760"/>
          <a:stretch/>
        </p:blipFill>
        <p:spPr>
          <a:xfrm>
            <a:off x="647808" y="3436535"/>
            <a:ext cx="11785503" cy="4054511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482923" y="4432996"/>
            <a:ext cx="2832714" cy="267118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5570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1754" t="45517" r="10758" b="24985"/>
          <a:stretch/>
        </p:blipFill>
        <p:spPr>
          <a:xfrm>
            <a:off x="715725" y="3506036"/>
            <a:ext cx="11675705" cy="3844333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472245" y="4515058"/>
            <a:ext cx="2749607" cy="237811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2726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61719" t="38267" r="10757" b="30857"/>
          <a:stretch/>
        </p:blipFill>
        <p:spPr>
          <a:xfrm>
            <a:off x="591801" y="2926889"/>
            <a:ext cx="11829777" cy="4071788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483968" y="3928904"/>
            <a:ext cx="2749607" cy="270635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9181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5" y="1190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428595" y="2459505"/>
            <a:ext cx="12094709" cy="5016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es-MX" sz="4000" dirty="0">
                <a:solidFill>
                  <a:schemeClr val="tx1"/>
                </a:solidFill>
              </a:rPr>
              <a:t>I</a:t>
            </a:r>
            <a:r>
              <a:rPr lang="es-MX" sz="4000" dirty="0" smtClean="0">
                <a:solidFill>
                  <a:schemeClr val="tx1"/>
                </a:solidFill>
              </a:rPr>
              <a:t>nstrumento </a:t>
            </a:r>
            <a:r>
              <a:rPr lang="es-MX" sz="4000" dirty="0">
                <a:solidFill>
                  <a:schemeClr val="tx1"/>
                </a:solidFill>
              </a:rPr>
              <a:t>diseñado para evaluar la calidad de los registros en el expediente clínico.</a:t>
            </a:r>
          </a:p>
          <a:p>
            <a:pPr algn="just"/>
            <a:endParaRPr lang="es-MX" sz="4000" dirty="0" smtClean="0">
              <a:solidFill>
                <a:schemeClr val="tx1"/>
              </a:solidFill>
            </a:endParaRPr>
          </a:p>
          <a:p>
            <a:pPr algn="just"/>
            <a:r>
              <a:rPr lang="es-MX" sz="4000" dirty="0" smtClean="0">
                <a:solidFill>
                  <a:schemeClr val="tx1"/>
                </a:solidFill>
              </a:rPr>
              <a:t>Ayuda </a:t>
            </a:r>
            <a:r>
              <a:rPr lang="es-MX" sz="4000" dirty="0">
                <a:solidFill>
                  <a:schemeClr val="tx1"/>
                </a:solidFill>
              </a:rPr>
              <a:t>a </a:t>
            </a:r>
            <a:r>
              <a:rPr lang="es-MX" sz="4000" b="1" i="1" dirty="0">
                <a:solidFill>
                  <a:schemeClr val="tx1"/>
                </a:solidFill>
              </a:rPr>
              <a:t>identificar</a:t>
            </a:r>
            <a:r>
              <a:rPr lang="es-MX" sz="4000" i="1" dirty="0">
                <a:solidFill>
                  <a:schemeClr val="tx1"/>
                </a:solidFill>
              </a:rPr>
              <a:t> </a:t>
            </a:r>
            <a:r>
              <a:rPr lang="es-MX" sz="4000" b="1" i="1" dirty="0">
                <a:solidFill>
                  <a:schemeClr val="tx1"/>
                </a:solidFill>
              </a:rPr>
              <a:t>áreas de oportunidad y puntos críticos </a:t>
            </a:r>
            <a:r>
              <a:rPr lang="es-MX" sz="4000" i="1" dirty="0">
                <a:solidFill>
                  <a:schemeClr val="tx1"/>
                </a:solidFill>
              </a:rPr>
              <a:t>que afectan la calidad</a:t>
            </a:r>
            <a:r>
              <a:rPr lang="es-MX" sz="4000" dirty="0">
                <a:solidFill>
                  <a:schemeClr val="tx1"/>
                </a:solidFill>
              </a:rPr>
              <a:t>, con </a:t>
            </a:r>
            <a:r>
              <a:rPr lang="es-MX" sz="4000" dirty="0" smtClean="0">
                <a:solidFill>
                  <a:schemeClr val="tx1"/>
                </a:solidFill>
              </a:rPr>
              <a:t>el </a:t>
            </a:r>
            <a:r>
              <a:rPr lang="es-MX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</a:t>
            </a:r>
            <a:r>
              <a:rPr lang="es-MX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MX" sz="4000" dirty="0">
                <a:solidFill>
                  <a:schemeClr val="tx1"/>
                </a:solidFill>
              </a:rPr>
              <a:t>de </a:t>
            </a:r>
            <a:r>
              <a:rPr lang="es-MX" sz="4000" b="1" dirty="0">
                <a:solidFill>
                  <a:schemeClr val="tx1"/>
                </a:solidFill>
              </a:rPr>
              <a:t>implementar acciones</a:t>
            </a:r>
            <a:r>
              <a:rPr lang="es-MX" sz="4000" dirty="0">
                <a:solidFill>
                  <a:schemeClr val="tx1"/>
                </a:solidFill>
              </a:rPr>
              <a:t> a favor de la </a:t>
            </a:r>
            <a:r>
              <a:rPr lang="es-MX" sz="4000" b="1" dirty="0">
                <a:solidFill>
                  <a:schemeClr val="tx1"/>
                </a:solidFill>
              </a:rPr>
              <a:t>mejora continua </a:t>
            </a:r>
            <a:r>
              <a:rPr lang="es-MX" sz="4000" dirty="0">
                <a:solidFill>
                  <a:schemeClr val="tx1"/>
                </a:solidFill>
              </a:rPr>
              <a:t>y de lograr un </a:t>
            </a:r>
            <a:r>
              <a:rPr lang="es-MX" sz="4000" b="1" dirty="0">
                <a:solidFill>
                  <a:schemeClr val="tx1"/>
                </a:solidFill>
              </a:rPr>
              <a:t>Expediente Clínico Integrado y de Calidad</a:t>
            </a:r>
            <a:r>
              <a:rPr lang="es-MX" sz="40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es-MX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417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1790" t="37446" r="10722" b="30390"/>
          <a:stretch/>
        </p:blipFill>
        <p:spPr>
          <a:xfrm>
            <a:off x="580994" y="3140244"/>
            <a:ext cx="11997801" cy="4307304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568189" y="4157504"/>
            <a:ext cx="2749607" cy="283284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3809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61683" t="41773" r="10757" b="29474"/>
          <a:stretch/>
        </p:blipFill>
        <p:spPr>
          <a:xfrm>
            <a:off x="580995" y="3393299"/>
            <a:ext cx="11885776" cy="3804670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533020" y="4400295"/>
            <a:ext cx="2749607" cy="241081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9998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1719" t="53960" r="10758" b="20774"/>
          <a:stretch/>
        </p:blipFill>
        <p:spPr>
          <a:xfrm>
            <a:off x="580995" y="3458308"/>
            <a:ext cx="11904129" cy="3352800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537006" y="4501662"/>
            <a:ext cx="2749607" cy="189913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64384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1682" t="44077" r="10794" b="30543"/>
          <a:stretch/>
        </p:blipFill>
        <p:spPr>
          <a:xfrm>
            <a:off x="580995" y="3180348"/>
            <a:ext cx="11838688" cy="3349406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78766" y="1557096"/>
            <a:ext cx="772358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11. Registrar si cumple, no cumple o no aplica.</a:t>
            </a:r>
            <a:endParaRPr lang="es-MX" sz="2800" dirty="0"/>
          </a:p>
        </p:txBody>
      </p:sp>
      <p:sp>
        <p:nvSpPr>
          <p:cNvPr id="7" name="Rectángulo 6"/>
          <p:cNvSpPr/>
          <p:nvPr/>
        </p:nvSpPr>
        <p:spPr>
          <a:xfrm>
            <a:off x="9431498" y="4196862"/>
            <a:ext cx="2854287" cy="189913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630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568813" y="8247270"/>
            <a:ext cx="1024831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12. Una vez que se termine de capturar aparecerá en evaluados</a:t>
            </a:r>
            <a:endParaRPr lang="es-MX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62438" t="20955" r="8747" b="23186"/>
          <a:stretch/>
        </p:blipFill>
        <p:spPr>
          <a:xfrm>
            <a:off x="1709881" y="1947251"/>
            <a:ext cx="9661358" cy="5746174"/>
          </a:xfrm>
          <a:prstGeom prst="rect">
            <a:avLst/>
          </a:prstGeom>
        </p:spPr>
      </p:pic>
      <p:cxnSp>
        <p:nvCxnSpPr>
          <p:cNvPr id="8" name="Conector angular 7"/>
          <p:cNvCxnSpPr/>
          <p:nvPr/>
        </p:nvCxnSpPr>
        <p:spPr>
          <a:xfrm rot="5400000" flipH="1" flipV="1">
            <a:off x="4211925" y="7042229"/>
            <a:ext cx="814839" cy="159524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8405446" y="3845169"/>
            <a:ext cx="1664677" cy="1875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/>
          <p:cNvSpPr/>
          <p:nvPr/>
        </p:nvSpPr>
        <p:spPr>
          <a:xfrm>
            <a:off x="3821723" y="4091354"/>
            <a:ext cx="1664677" cy="1875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4215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826" y="1696278"/>
            <a:ext cx="12059478" cy="7195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2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65" y="116632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2600854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65" y="116632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796748" y="264670"/>
            <a:ext cx="72463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Muestra cuatrimestre </a:t>
            </a:r>
          </a:p>
          <a:p>
            <a:pPr algn="ctr"/>
            <a:r>
              <a:rPr lang="es-ES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Ene-Abr 2021</a:t>
            </a:r>
            <a:endParaRPr lang="es-ES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785" t="19718" r="83354" b="9713"/>
          <a:stretch/>
        </p:blipFill>
        <p:spPr>
          <a:xfrm>
            <a:off x="915032" y="1590483"/>
            <a:ext cx="5317958" cy="72593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717" t="19840" r="83286" b="24626"/>
          <a:stretch/>
        </p:blipFill>
        <p:spPr>
          <a:xfrm>
            <a:off x="6878670" y="2363759"/>
            <a:ext cx="5363294" cy="57128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8360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65" y="116632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796748" y="264670"/>
            <a:ext cx="72463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Muestra cuatrimestre </a:t>
            </a:r>
          </a:p>
          <a:p>
            <a:pPr algn="ctr"/>
            <a:r>
              <a:rPr lang="es-ES" b="0" cap="none" spc="0" dirty="0" smtClean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Ene-Abr 2021</a:t>
            </a:r>
            <a:endParaRPr lang="es-ES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821" t="19959" r="83282" b="9631"/>
          <a:stretch/>
        </p:blipFill>
        <p:spPr>
          <a:xfrm>
            <a:off x="752758" y="1613037"/>
            <a:ext cx="5329990" cy="7243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759" t="20013" r="83424" b="43145"/>
          <a:stretch/>
        </p:blipFill>
        <p:spPr>
          <a:xfrm>
            <a:off x="6882063" y="2815390"/>
            <a:ext cx="5303013" cy="37899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9205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5" y="304594"/>
            <a:ext cx="3401283" cy="104712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332763" y="2336460"/>
            <a:ext cx="10730283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600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Gracias!!!!!!</a:t>
            </a:r>
            <a:r>
              <a:rPr lang="es-MX" sz="9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s-MX" sz="96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s-MX" sz="9600" b="1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s-MX" sz="40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s-MX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Dra. Nadia Natividad Mercado Pérez.   Coordinadora de Calidad de JS1.</a:t>
            </a:r>
          </a:p>
          <a:p>
            <a:pPr algn="l"/>
            <a:r>
              <a:rPr lang="es-MX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Lic. Verónica Macías Muñoz.                   Gestor de Calidad     </a:t>
            </a:r>
          </a:p>
          <a:p>
            <a:pPr algn="l"/>
            <a:r>
              <a:rPr lang="es-MX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C.P. Tláloc González Vega.                       Gestor de Calidad.</a:t>
            </a:r>
          </a:p>
          <a:p>
            <a:pPr algn="l"/>
            <a:r>
              <a:rPr lang="es-MX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Dra. </a:t>
            </a:r>
            <a:r>
              <a:rPr lang="es-MX" sz="28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Erandeni</a:t>
            </a:r>
            <a:r>
              <a:rPr lang="es-MX" sz="28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Rodríguez Velasco.          Gestor de </a:t>
            </a:r>
            <a:r>
              <a:rPr lang="es-MX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Calidad</a:t>
            </a:r>
            <a:endParaRPr lang="es-MX" sz="28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84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609600" y="1795568"/>
            <a:ext cx="11529391" cy="501675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es-MX" sz="4000" dirty="0">
                <a:solidFill>
                  <a:schemeClr val="tx1"/>
                </a:solidFill>
              </a:rPr>
              <a:t>La metodología para su aplicación considera el evaluar una </a:t>
            </a:r>
            <a:r>
              <a:rPr lang="es-MX" sz="4000" b="1" dirty="0">
                <a:solidFill>
                  <a:schemeClr val="tx1"/>
                </a:solidFill>
              </a:rPr>
              <a:t>muestra</a:t>
            </a:r>
            <a:r>
              <a:rPr lang="es-MX" sz="4000" dirty="0">
                <a:solidFill>
                  <a:schemeClr val="tx1"/>
                </a:solidFill>
              </a:rPr>
              <a:t> de expedientes clínicos con base en el número de consultas otorgadas en un periodo cuatrimestral (anterior).</a:t>
            </a:r>
          </a:p>
          <a:p>
            <a:pPr algn="just"/>
            <a:endParaRPr lang="es-MX" sz="4000" dirty="0">
              <a:solidFill>
                <a:schemeClr val="tx1"/>
              </a:solidFill>
            </a:endParaRPr>
          </a:p>
          <a:p>
            <a:pPr algn="just"/>
            <a:r>
              <a:rPr lang="es-MX" sz="4000" dirty="0">
                <a:solidFill>
                  <a:schemeClr val="tx1"/>
                </a:solidFill>
              </a:rPr>
              <a:t>Los </a:t>
            </a:r>
            <a:r>
              <a:rPr lang="es-MX" sz="4000" b="1" dirty="0">
                <a:solidFill>
                  <a:schemeClr val="tx1"/>
                </a:solidFill>
              </a:rPr>
              <a:t>resultados</a:t>
            </a:r>
            <a:r>
              <a:rPr lang="es-MX" sz="4000" dirty="0">
                <a:solidFill>
                  <a:schemeClr val="tx1"/>
                </a:solidFill>
              </a:rPr>
              <a:t> de la evaluación del MECIC muestran gráficos por niveles de organización (nacional, estatal, </a:t>
            </a:r>
            <a:r>
              <a:rPr lang="es-MX" sz="4000" dirty="0" smtClean="0">
                <a:solidFill>
                  <a:schemeClr val="tx1"/>
                </a:solidFill>
              </a:rPr>
              <a:t>jurisdiccional, unidad).</a:t>
            </a:r>
            <a:endParaRPr lang="es-MX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105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2122" y="1630018"/>
            <a:ext cx="11423374" cy="708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2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2056842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06448" y="1875694"/>
            <a:ext cx="4448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1. </a:t>
            </a:r>
            <a:r>
              <a:rPr lang="es-MX" sz="2800" dirty="0"/>
              <a:t>I</a:t>
            </a:r>
            <a:r>
              <a:rPr lang="es-MX" sz="2800" dirty="0" smtClean="0"/>
              <a:t>ngresar a plataforma</a:t>
            </a:r>
            <a:endParaRPr lang="es-MX" sz="2800" dirty="0"/>
          </a:p>
        </p:txBody>
      </p:sp>
      <p:cxnSp>
        <p:nvCxnSpPr>
          <p:cNvPr id="10" name="Conector angular 9"/>
          <p:cNvCxnSpPr/>
          <p:nvPr/>
        </p:nvCxnSpPr>
        <p:spPr>
          <a:xfrm>
            <a:off x="961292" y="2398914"/>
            <a:ext cx="844679" cy="40290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60212" t="14539" r="8026" b="27761"/>
          <a:stretch/>
        </p:blipFill>
        <p:spPr>
          <a:xfrm>
            <a:off x="1852246" y="2647257"/>
            <a:ext cx="9763041" cy="544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36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60212" t="14539" r="8026" b="27761"/>
          <a:stretch/>
        </p:blipFill>
        <p:spPr>
          <a:xfrm>
            <a:off x="1852246" y="2647257"/>
            <a:ext cx="9763041" cy="5441667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02819" y="1875694"/>
            <a:ext cx="4055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2. Dar </a:t>
            </a:r>
            <a:r>
              <a:rPr lang="es-MX" sz="2800" dirty="0" err="1" smtClean="0"/>
              <a:t>click</a:t>
            </a:r>
            <a:r>
              <a:rPr lang="es-MX" sz="2800" dirty="0" smtClean="0"/>
              <a:t> en acceso</a:t>
            </a:r>
            <a:endParaRPr lang="es-MX" sz="2800" dirty="0"/>
          </a:p>
        </p:txBody>
      </p:sp>
      <p:cxnSp>
        <p:nvCxnSpPr>
          <p:cNvPr id="10" name="Conector angular 9"/>
          <p:cNvCxnSpPr/>
          <p:nvPr/>
        </p:nvCxnSpPr>
        <p:spPr>
          <a:xfrm rot="16200000" flipH="1">
            <a:off x="4268990" y="2827051"/>
            <a:ext cx="1918881" cy="539385"/>
          </a:xfrm>
          <a:prstGeom prst="bent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542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BRAIN:Users:Yorcho:Desktop:Papeleria 2:JS1c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0857" t="14287" r="8462" b="46414"/>
          <a:stretch/>
        </p:blipFill>
        <p:spPr>
          <a:xfrm>
            <a:off x="1805971" y="2614246"/>
            <a:ext cx="10287000" cy="404261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1352" y="1875694"/>
            <a:ext cx="5618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3. </a:t>
            </a:r>
            <a:r>
              <a:rPr lang="es-MX" sz="2800" dirty="0"/>
              <a:t>I</a:t>
            </a:r>
            <a:r>
              <a:rPr lang="es-MX" sz="2800" dirty="0" smtClean="0"/>
              <a:t>ngresar usuario y contraseña</a:t>
            </a:r>
            <a:endParaRPr lang="es-MX" sz="2800" dirty="0"/>
          </a:p>
        </p:txBody>
      </p:sp>
      <p:cxnSp>
        <p:nvCxnSpPr>
          <p:cNvPr id="10" name="Conector angular 9"/>
          <p:cNvCxnSpPr/>
          <p:nvPr/>
        </p:nvCxnSpPr>
        <p:spPr>
          <a:xfrm>
            <a:off x="961292" y="2398914"/>
            <a:ext cx="4525108" cy="298197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6708834" y="5196226"/>
            <a:ext cx="1798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CLUES de la Unidad</a:t>
            </a:r>
            <a:endParaRPr lang="es-MX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686552" y="5470173"/>
            <a:ext cx="3086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/>
              <a:t>Única por C.S. y consta de 8 dígitos</a:t>
            </a:r>
            <a:endParaRPr lang="es-MX" sz="16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057837" y="7316541"/>
            <a:ext cx="10498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El Responsable o Director cuentan con esa información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45482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0847" t="14172" r="8619" b="54600"/>
          <a:stretch/>
        </p:blipFill>
        <p:spPr>
          <a:xfrm>
            <a:off x="1188364" y="2090412"/>
            <a:ext cx="10237331" cy="3212432"/>
          </a:xfrm>
          <a:prstGeom prst="rect">
            <a:avLst/>
          </a:prstGeom>
        </p:spPr>
      </p:pic>
      <p:pic>
        <p:nvPicPr>
          <p:cNvPr id="2" name="1 Imagen" descr="BRAIN:Users:Yorcho:Desktop:Papeleria 2:JS1c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5" y="271463"/>
            <a:ext cx="3401283" cy="12194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wpc="http://schemas.microsoft.com/office/word/2010/wordprocessingCanvas" xmlns:mc="http://schemas.openxmlformats.org/markup-compatibility/2006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pic="http://schemas.openxmlformats.org/drawingml/2006/picture" xmlns:lc="http://schemas.openxmlformats.org/drawingml/2006/lockedCanvas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06848" y="1614084"/>
            <a:ext cx="4354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Paso 4. Dar </a:t>
            </a:r>
            <a:r>
              <a:rPr lang="es-MX" sz="2800" dirty="0" err="1" smtClean="0"/>
              <a:t>click</a:t>
            </a:r>
            <a:r>
              <a:rPr lang="es-MX" sz="2800" dirty="0" smtClean="0"/>
              <a:t> en periodos</a:t>
            </a:r>
            <a:endParaRPr lang="es-MX" sz="2800" dirty="0"/>
          </a:p>
        </p:txBody>
      </p:sp>
      <p:cxnSp>
        <p:nvCxnSpPr>
          <p:cNvPr id="10" name="Conector angular 9"/>
          <p:cNvCxnSpPr/>
          <p:nvPr/>
        </p:nvCxnSpPr>
        <p:spPr>
          <a:xfrm>
            <a:off x="4951956" y="1875694"/>
            <a:ext cx="2023275" cy="1966805"/>
          </a:xfrm>
          <a:prstGeom prst="bentConnector3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/>
          <a:srcRect l="54828" t="14288" r="8749" b="46180"/>
          <a:stretch/>
        </p:blipFill>
        <p:spPr>
          <a:xfrm>
            <a:off x="468923" y="5110021"/>
            <a:ext cx="11629362" cy="3872635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43433" y="7561169"/>
            <a:ext cx="2950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Paso 5. Dar </a:t>
            </a:r>
            <a:r>
              <a:rPr lang="es-MX" sz="2800" dirty="0" err="1" smtClean="0"/>
              <a:t>click</a:t>
            </a:r>
            <a:r>
              <a:rPr lang="es-MX" sz="2800" dirty="0" smtClean="0"/>
              <a:t> en evaluar</a:t>
            </a:r>
            <a:endParaRPr lang="es-MX" sz="2800" dirty="0"/>
          </a:p>
        </p:txBody>
      </p:sp>
      <p:cxnSp>
        <p:nvCxnSpPr>
          <p:cNvPr id="26" name="Conector recto 25"/>
          <p:cNvCxnSpPr/>
          <p:nvPr/>
        </p:nvCxnSpPr>
        <p:spPr>
          <a:xfrm>
            <a:off x="3294185" y="7803762"/>
            <a:ext cx="770206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>
            <a:off x="10996246" y="7803762"/>
            <a:ext cx="0" cy="7115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ángulo 28"/>
          <p:cNvSpPr/>
          <p:nvPr/>
        </p:nvSpPr>
        <p:spPr>
          <a:xfrm>
            <a:off x="3036277" y="4032739"/>
            <a:ext cx="1915679" cy="28608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Rectángulo 29"/>
          <p:cNvSpPr/>
          <p:nvPr/>
        </p:nvSpPr>
        <p:spPr>
          <a:xfrm>
            <a:off x="8499230" y="2491872"/>
            <a:ext cx="2836985" cy="18757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1" name="Rectángulo 30"/>
          <p:cNvSpPr/>
          <p:nvPr/>
        </p:nvSpPr>
        <p:spPr>
          <a:xfrm>
            <a:off x="9386790" y="5486821"/>
            <a:ext cx="2617641" cy="16533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2" name="Rectángulo 31"/>
          <p:cNvSpPr/>
          <p:nvPr/>
        </p:nvSpPr>
        <p:spPr>
          <a:xfrm>
            <a:off x="1617784" y="5486821"/>
            <a:ext cx="808893" cy="16533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2084312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>
        <a:spAutoFit/>
      </a:bodyPr>
      <a:lstStyle>
        <a:defPPr eaLnBrk="1" hangingPunct="1">
          <a:defRPr sz="2000" b="1" dirty="0">
            <a:solidFill>
              <a:srgbClr val="3A3A3A"/>
            </a:solidFill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8174</TotalTime>
  <Words>590</Words>
  <Application>Microsoft Office PowerPoint</Application>
  <PresentationFormat>Personalizado</PresentationFormat>
  <Paragraphs>66</Paragraphs>
  <Slides>38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38</vt:i4>
      </vt:variant>
    </vt:vector>
  </HeadingPairs>
  <TitlesOfParts>
    <vt:vector size="47" baseType="lpstr">
      <vt:lpstr>Arial</vt:lpstr>
      <vt:lpstr>Avenir Black</vt:lpstr>
      <vt:lpstr>Avenir Roman</vt:lpstr>
      <vt:lpstr>Calibri</vt:lpstr>
      <vt:lpstr>Helvetica Light</vt:lpstr>
      <vt:lpstr>Lucida Grande</vt:lpstr>
      <vt:lpstr>Diseño personalizado</vt:lpstr>
      <vt:lpstr>2_Diseño personalizado</vt:lpstr>
      <vt:lpstr>1_Diseño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ROGELIO GARDUÑO SALAZAR</dc:creator>
  <cp:lastModifiedBy>CALIDAD</cp:lastModifiedBy>
  <cp:revision>530</cp:revision>
  <cp:lastPrinted>2016-04-26T00:39:51Z</cp:lastPrinted>
  <dcterms:modified xsi:type="dcterms:W3CDTF">2021-02-18T22:21:07Z</dcterms:modified>
</cp:coreProperties>
</file>