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717" r:id="rId2"/>
    <p:sldMasterId id="2147483685" r:id="rId3"/>
  </p:sldMasterIdLst>
  <p:notesMasterIdLst>
    <p:notesMasterId r:id="rId21"/>
  </p:notesMasterIdLst>
  <p:sldIdLst>
    <p:sldId id="973" r:id="rId4"/>
    <p:sldId id="1041" r:id="rId5"/>
    <p:sldId id="1042" r:id="rId6"/>
    <p:sldId id="1043" r:id="rId7"/>
    <p:sldId id="1044" r:id="rId8"/>
    <p:sldId id="1045" r:id="rId9"/>
    <p:sldId id="1046" r:id="rId10"/>
    <p:sldId id="1095" r:id="rId11"/>
    <p:sldId id="1096" r:id="rId12"/>
    <p:sldId id="1047" r:id="rId13"/>
    <p:sldId id="1097" r:id="rId14"/>
    <p:sldId id="1098" r:id="rId15"/>
    <p:sldId id="1099" r:id="rId16"/>
    <p:sldId id="1048" r:id="rId17"/>
    <p:sldId id="1090" r:id="rId18"/>
    <p:sldId id="1091" r:id="rId19"/>
    <p:sldId id="967" r:id="rId20"/>
  </p:sldIdLst>
  <p:sldSz cx="13004800" cy="9753600"/>
  <p:notesSz cx="6797675" cy="9926638"/>
  <p:defaultTextStyle>
    <a:lvl1pPr algn="ctr" defTabSz="584080">
      <a:defRPr sz="3600">
        <a:latin typeface="+mn-lt"/>
        <a:ea typeface="+mn-ea"/>
        <a:cs typeface="+mn-cs"/>
        <a:sym typeface="Helvetica Light"/>
      </a:defRPr>
    </a:lvl1pPr>
    <a:lvl2pPr indent="228553" algn="ctr" defTabSz="584080">
      <a:defRPr sz="3600">
        <a:latin typeface="+mn-lt"/>
        <a:ea typeface="+mn-ea"/>
        <a:cs typeface="+mn-cs"/>
        <a:sym typeface="Helvetica Light"/>
      </a:defRPr>
    </a:lvl2pPr>
    <a:lvl3pPr indent="457105" algn="ctr" defTabSz="584080">
      <a:defRPr sz="3600">
        <a:latin typeface="+mn-lt"/>
        <a:ea typeface="+mn-ea"/>
        <a:cs typeface="+mn-cs"/>
        <a:sym typeface="Helvetica Light"/>
      </a:defRPr>
    </a:lvl3pPr>
    <a:lvl4pPr indent="685658" algn="ctr" defTabSz="584080">
      <a:defRPr sz="3600">
        <a:latin typeface="+mn-lt"/>
        <a:ea typeface="+mn-ea"/>
        <a:cs typeface="+mn-cs"/>
        <a:sym typeface="Helvetica Light"/>
      </a:defRPr>
    </a:lvl4pPr>
    <a:lvl5pPr indent="914213" algn="ctr" defTabSz="584080">
      <a:defRPr sz="3600">
        <a:latin typeface="+mn-lt"/>
        <a:ea typeface="+mn-ea"/>
        <a:cs typeface="+mn-cs"/>
        <a:sym typeface="Helvetica Light"/>
      </a:defRPr>
    </a:lvl5pPr>
    <a:lvl6pPr indent="1142766" algn="ctr" defTabSz="584080">
      <a:defRPr sz="3600">
        <a:latin typeface="+mn-lt"/>
        <a:ea typeface="+mn-ea"/>
        <a:cs typeface="+mn-cs"/>
        <a:sym typeface="Helvetica Light"/>
      </a:defRPr>
    </a:lvl6pPr>
    <a:lvl7pPr indent="1371319" algn="ctr" defTabSz="584080">
      <a:defRPr sz="3600">
        <a:latin typeface="+mn-lt"/>
        <a:ea typeface="+mn-ea"/>
        <a:cs typeface="+mn-cs"/>
        <a:sym typeface="Helvetica Light"/>
      </a:defRPr>
    </a:lvl7pPr>
    <a:lvl8pPr indent="1599875" algn="ctr" defTabSz="584080">
      <a:defRPr sz="3600">
        <a:latin typeface="+mn-lt"/>
        <a:ea typeface="+mn-ea"/>
        <a:cs typeface="+mn-cs"/>
        <a:sym typeface="Helvetica Light"/>
      </a:defRPr>
    </a:lvl8pPr>
    <a:lvl9pPr indent="1828424" algn="ctr" defTabSz="584080">
      <a:defRPr sz="3600">
        <a:latin typeface="+mn-lt"/>
        <a:ea typeface="+mn-ea"/>
        <a:cs typeface="+mn-cs"/>
        <a:sym typeface="Helvetica Light"/>
      </a:defRPr>
    </a:lvl9pPr>
  </p:defaultTextStyle>
  <p:extLst>
    <p:ext uri="{EFAFB233-063F-42B5-8137-9DF3F51BA10A}">
      <p15:sldGuideLst xmlns:p15="http://schemas.microsoft.com/office/powerpoint/2012/main" xmlns="">
        <p15:guide id="1" orient="horz" pos="1068">
          <p15:clr>
            <a:srgbClr val="A4A3A4"/>
          </p15:clr>
        </p15:guide>
        <p15:guide id="2" orient="horz" pos="1594">
          <p15:clr>
            <a:srgbClr val="A4A3A4"/>
          </p15:clr>
        </p15:guide>
        <p15:guide id="3" pos="7430" userDrawn="1">
          <p15:clr>
            <a:srgbClr val="A4A3A4"/>
          </p15:clr>
        </p15:guide>
        <p15:guide id="4" pos="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295"/>
    <a:srgbClr val="0047BB"/>
    <a:srgbClr val="001F5B"/>
    <a:srgbClr val="EEAA00"/>
    <a:srgbClr val="00C4B4"/>
    <a:srgbClr val="8B189B"/>
    <a:srgbClr val="96D600"/>
    <a:srgbClr val="EE7800"/>
    <a:srgbClr val="00B3E3"/>
    <a:srgbClr val="2AA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Estilo claro 2 - Énfasis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60" autoAdjust="0"/>
    <p:restoredTop sz="94660"/>
  </p:normalViewPr>
  <p:slideViewPr>
    <p:cSldViewPr snapToGrid="0" snapToObjects="1" showGuides="1">
      <p:cViewPr>
        <p:scale>
          <a:sx n="72" d="100"/>
          <a:sy n="72" d="100"/>
        </p:scale>
        <p:origin x="-102" y="-246"/>
      </p:cViewPr>
      <p:guideLst>
        <p:guide orient="horz" pos="1068"/>
        <p:guide orient="horz" pos="1594"/>
        <p:guide pos="7430"/>
        <p:guide pos="785"/>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917575" y="744538"/>
            <a:ext cx="4962525" cy="3722687"/>
          </a:xfrm>
          <a:prstGeom prst="rect">
            <a:avLst/>
          </a:prstGeom>
        </p:spPr>
        <p:txBody>
          <a:bodyPr/>
          <a:lstStyle/>
          <a:p>
            <a:pPr lvl="0"/>
            <a:endParaRPr/>
          </a:p>
        </p:txBody>
      </p:sp>
      <p:sp>
        <p:nvSpPr>
          <p:cNvPr id="30" name="Shape 30"/>
          <p:cNvSpPr>
            <a:spLocks noGrp="1"/>
          </p:cNvSpPr>
          <p:nvPr>
            <p:ph type="body" sz="quarter" idx="1"/>
          </p:nvPr>
        </p:nvSpPr>
        <p:spPr>
          <a:xfrm>
            <a:off x="906357" y="4715153"/>
            <a:ext cx="4984962" cy="4466987"/>
          </a:xfrm>
          <a:prstGeom prst="rect">
            <a:avLst/>
          </a:prstGeom>
        </p:spPr>
        <p:txBody>
          <a:bodyPr/>
          <a:lstStyle/>
          <a:p>
            <a:pPr lvl="0"/>
            <a:endParaRPr/>
          </a:p>
        </p:txBody>
      </p:sp>
    </p:spTree>
    <p:extLst>
      <p:ext uri="{BB962C8B-B14F-4D97-AF65-F5344CB8AC3E}">
        <p14:creationId xmlns:p14="http://schemas.microsoft.com/office/powerpoint/2010/main" val="2885382268"/>
      </p:ext>
    </p:extLst>
  </p:cSld>
  <p:clrMap bg1="lt1" tx1="dk1" bg2="lt2" tx2="dk2" accent1="accent1" accent2="accent2" accent3="accent3" accent4="accent4" accent5="accent5" accent6="accent6" hlink="hlink" folHlink="folHlink"/>
  <p:notesStyle>
    <a:lvl1pPr defTabSz="457105">
      <a:defRPr sz="2100">
        <a:latin typeface="Lucida Grande"/>
        <a:ea typeface="Lucida Grande"/>
        <a:cs typeface="Lucida Grande"/>
        <a:sym typeface="Lucida Grande"/>
      </a:defRPr>
    </a:lvl1pPr>
    <a:lvl2pPr indent="228553" defTabSz="457105">
      <a:defRPr sz="2100">
        <a:latin typeface="Lucida Grande"/>
        <a:ea typeface="Lucida Grande"/>
        <a:cs typeface="Lucida Grande"/>
        <a:sym typeface="Lucida Grande"/>
      </a:defRPr>
    </a:lvl2pPr>
    <a:lvl3pPr indent="457105" defTabSz="457105">
      <a:defRPr sz="2100">
        <a:latin typeface="Lucida Grande"/>
        <a:ea typeface="Lucida Grande"/>
        <a:cs typeface="Lucida Grande"/>
        <a:sym typeface="Lucida Grande"/>
      </a:defRPr>
    </a:lvl3pPr>
    <a:lvl4pPr indent="685658" defTabSz="457105">
      <a:defRPr sz="2100">
        <a:latin typeface="Lucida Grande"/>
        <a:ea typeface="Lucida Grande"/>
        <a:cs typeface="Lucida Grande"/>
        <a:sym typeface="Lucida Grande"/>
      </a:defRPr>
    </a:lvl4pPr>
    <a:lvl5pPr indent="914213" defTabSz="457105">
      <a:defRPr sz="2100">
        <a:latin typeface="Lucida Grande"/>
        <a:ea typeface="Lucida Grande"/>
        <a:cs typeface="Lucida Grande"/>
        <a:sym typeface="Lucida Grande"/>
      </a:defRPr>
    </a:lvl5pPr>
    <a:lvl6pPr indent="1142766" defTabSz="457105">
      <a:defRPr sz="2100">
        <a:latin typeface="Lucida Grande"/>
        <a:ea typeface="Lucida Grande"/>
        <a:cs typeface="Lucida Grande"/>
        <a:sym typeface="Lucida Grande"/>
      </a:defRPr>
    </a:lvl6pPr>
    <a:lvl7pPr indent="1371319" defTabSz="457105">
      <a:defRPr sz="2100">
        <a:latin typeface="Lucida Grande"/>
        <a:ea typeface="Lucida Grande"/>
        <a:cs typeface="Lucida Grande"/>
        <a:sym typeface="Lucida Grande"/>
      </a:defRPr>
    </a:lvl7pPr>
    <a:lvl8pPr indent="1599875" defTabSz="457105">
      <a:defRPr sz="2100">
        <a:latin typeface="Lucida Grande"/>
        <a:ea typeface="Lucida Grande"/>
        <a:cs typeface="Lucida Grande"/>
        <a:sym typeface="Lucida Grande"/>
      </a:defRPr>
    </a:lvl8pPr>
    <a:lvl9pPr indent="1828424" defTabSz="457105">
      <a:defRPr sz="21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29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50875" y="1722438"/>
            <a:ext cx="11703050" cy="892175"/>
          </a:xfrm>
          <a:prstGeom prst="rect">
            <a:avLst/>
          </a:prstGeom>
        </p:spPr>
        <p:txBody>
          <a:bodyPr/>
          <a:lstStyle/>
          <a:p>
            <a:r>
              <a:rPr lang="es-ES_tradnl"/>
              <a:t>Clic para editar título</a:t>
            </a:r>
            <a:endParaRPr lang="es-MX"/>
          </a:p>
        </p:txBody>
      </p:sp>
      <p:sp>
        <p:nvSpPr>
          <p:cNvPr id="3" name="Subtítulo 2"/>
          <p:cNvSpPr>
            <a:spLocks noGrp="1"/>
          </p:cNvSpPr>
          <p:nvPr>
            <p:ph type="subTitle" idx="1"/>
          </p:nvPr>
        </p:nvSpPr>
        <p:spPr>
          <a:xfrm>
            <a:off x="650875" y="2963638"/>
            <a:ext cx="11703050" cy="550006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a:t>Haga clic para modificar el estilo de subtítulo del patrón</a:t>
            </a:r>
            <a:endParaRPr lang="es-MX" dirty="0"/>
          </a:p>
        </p:txBody>
      </p:sp>
      <p:sp>
        <p:nvSpPr>
          <p:cNvPr id="4" name="Marcador de fecha 3"/>
          <p:cNvSpPr>
            <a:spLocks noGrp="1"/>
          </p:cNvSpPr>
          <p:nvPr>
            <p:ph type="dt" sz="half" idx="10"/>
          </p:nvPr>
        </p:nvSpPr>
        <p:spPr>
          <a:xfrm>
            <a:off x="650875" y="9040813"/>
            <a:ext cx="3033713" cy="519112"/>
          </a:xfrm>
          <a:prstGeom prst="rect">
            <a:avLst/>
          </a:prstGeom>
        </p:spPr>
        <p:txBody>
          <a:bodyPr/>
          <a:lstStyle/>
          <a:p>
            <a:fld id="{63CB712E-1A85-5547-8B64-23ADD2743653}" type="datetimeFigureOut">
              <a:rPr lang="es-ES" smtClean="0"/>
              <a:pPr/>
              <a:t>18/03/2021</a:t>
            </a:fld>
            <a:endParaRPr lang="es-MX" dirty="0"/>
          </a:p>
        </p:txBody>
      </p:sp>
      <p:sp>
        <p:nvSpPr>
          <p:cNvPr id="6" name="Marcador de número de diapositiva 5"/>
          <p:cNvSpPr>
            <a:spLocks noGrp="1"/>
          </p:cNvSpPr>
          <p:nvPr>
            <p:ph type="sldNum" sz="quarter" idx="12"/>
          </p:nvPr>
        </p:nvSpPr>
        <p:spPr>
          <a:xfrm>
            <a:off x="9320213" y="9040813"/>
            <a:ext cx="3033712" cy="519112"/>
          </a:xfrm>
          <a:prstGeom prst="rect">
            <a:avLst/>
          </a:prstGeom>
        </p:spPr>
        <p:txBody>
          <a:bodyPr/>
          <a:lstStyle/>
          <a:p>
            <a:fld id="{75BB357A-5614-6C4E-8B80-F16F1544B77E}" type="slidenum">
              <a:rPr lang="es-MX" smtClean="0"/>
              <a:pPr/>
              <a:t>‹Nº›</a:t>
            </a:fld>
            <a:endParaRPr lang="es-MX"/>
          </a:p>
        </p:txBody>
      </p:sp>
    </p:spTree>
    <p:extLst>
      <p:ext uri="{BB962C8B-B14F-4D97-AF65-F5344CB8AC3E}">
        <p14:creationId xmlns:p14="http://schemas.microsoft.com/office/powerpoint/2010/main" val="14713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9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1F5B"/>
        </a:solidFill>
        <a:effectLst/>
      </p:bgPr>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05490" y="8454189"/>
            <a:ext cx="2585574" cy="852490"/>
          </a:xfrm>
          <a:prstGeom prst="rect">
            <a:avLst/>
          </a:prstGeom>
        </p:spPr>
      </p:pic>
      <p:pic>
        <p:nvPicPr>
          <p:cNvPr id="7" name="Imagen 6"/>
          <p:cNvPicPr>
            <a:picLocks noChangeAspect="1"/>
          </p:cNvPicPr>
          <p:nvPr userDrawn="1"/>
        </p:nvPicPr>
        <p:blipFill>
          <a:blip r:embed="rId4"/>
          <a:stretch>
            <a:fillRect/>
          </a:stretch>
        </p:blipFill>
        <p:spPr>
          <a:xfrm>
            <a:off x="10571356" y="8399750"/>
            <a:ext cx="1810370" cy="815140"/>
          </a:xfrm>
          <a:prstGeom prst="rect">
            <a:avLst/>
          </a:prstGeom>
        </p:spPr>
      </p:pic>
      <p:pic>
        <p:nvPicPr>
          <p:cNvPr id="9" name="Imagen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3034144"/>
            <a:ext cx="8283036" cy="644237"/>
          </a:xfrm>
          <a:prstGeom prst="rect">
            <a:avLst/>
          </a:prstGeom>
        </p:spPr>
      </p:pic>
      <p:pic>
        <p:nvPicPr>
          <p:cNvPr id="2" name="Imagen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573035" y="2696685"/>
            <a:ext cx="3650739" cy="2789716"/>
          </a:xfrm>
          <a:prstGeom prst="rect">
            <a:avLst/>
          </a:prstGeom>
        </p:spPr>
      </p:pic>
    </p:spTree>
    <p:extLst>
      <p:ext uri="{BB962C8B-B14F-4D97-AF65-F5344CB8AC3E}">
        <p14:creationId xmlns:p14="http://schemas.microsoft.com/office/powerpoint/2010/main" val="1822305359"/>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457105" rtl="0" eaLnBrk="1" latinLnBrk="0" hangingPunct="1">
        <a:spcBef>
          <a:spcPct val="0"/>
        </a:spcBef>
        <a:buNone/>
        <a:defRPr sz="4400" kern="1200">
          <a:solidFill>
            <a:schemeClr val="tx1"/>
          </a:solidFill>
          <a:latin typeface="Avenir Black"/>
          <a:ea typeface="+mj-ea"/>
          <a:cs typeface="Avenir Black"/>
        </a:defRPr>
      </a:lvl1pPr>
    </p:titleStyle>
    <p:bodyStyle>
      <a:lvl1pPr marL="342830" indent="-342830" algn="l" defTabSz="457105" rtl="0" eaLnBrk="1" latinLnBrk="0" hangingPunct="1">
        <a:spcBef>
          <a:spcPct val="20000"/>
        </a:spcBef>
        <a:buFont typeface="Arial"/>
        <a:buChar char="•"/>
        <a:defRPr sz="3100" b="0" i="0" kern="1200">
          <a:solidFill>
            <a:schemeClr val="tx1"/>
          </a:solidFill>
          <a:latin typeface="Avenir Roman"/>
          <a:ea typeface="+mn-ea"/>
          <a:cs typeface="Avenir Roman"/>
        </a:defRPr>
      </a:lvl1pPr>
      <a:lvl2pPr marL="742797" indent="-285692" algn="l" defTabSz="457105" rtl="0" eaLnBrk="1" latinLnBrk="0" hangingPunct="1">
        <a:spcBef>
          <a:spcPct val="20000"/>
        </a:spcBef>
        <a:buFont typeface="Arial"/>
        <a:buChar char="–"/>
        <a:defRPr sz="2800" b="0" i="0" kern="1200">
          <a:solidFill>
            <a:schemeClr val="tx1"/>
          </a:solidFill>
          <a:latin typeface="Avenir Roman"/>
          <a:ea typeface="+mn-ea"/>
          <a:cs typeface="Avenir Roman"/>
        </a:defRPr>
      </a:lvl2pPr>
      <a:lvl3pPr marL="1142766" indent="-228553" algn="l" defTabSz="457105" rtl="0" eaLnBrk="1" latinLnBrk="0" hangingPunct="1">
        <a:spcBef>
          <a:spcPct val="20000"/>
        </a:spcBef>
        <a:buFont typeface="Arial"/>
        <a:buChar char="•"/>
        <a:defRPr sz="2400" b="0" i="0" kern="1200">
          <a:solidFill>
            <a:schemeClr val="tx1"/>
          </a:solidFill>
          <a:latin typeface="Avenir Roman"/>
          <a:ea typeface="+mn-ea"/>
          <a:cs typeface="Avenir Roman"/>
        </a:defRPr>
      </a:lvl3pPr>
      <a:lvl4pPr marL="1599875" indent="-228553" algn="l" defTabSz="457105" rtl="0" eaLnBrk="1" latinLnBrk="0" hangingPunct="1">
        <a:spcBef>
          <a:spcPct val="20000"/>
        </a:spcBef>
        <a:buFont typeface="Arial"/>
        <a:buChar char="–"/>
        <a:defRPr sz="2000" b="0" i="0" kern="1200">
          <a:solidFill>
            <a:schemeClr val="tx1"/>
          </a:solidFill>
          <a:latin typeface="Avenir Roman"/>
          <a:ea typeface="+mn-ea"/>
          <a:cs typeface="Avenir Roman"/>
        </a:defRPr>
      </a:lvl4pPr>
      <a:lvl5pPr marL="2056979" indent="-228553" algn="l" defTabSz="457105" rtl="0" eaLnBrk="1" latinLnBrk="0" hangingPunct="1">
        <a:spcBef>
          <a:spcPct val="20000"/>
        </a:spcBef>
        <a:buFont typeface="Arial"/>
        <a:buChar char="»"/>
        <a:defRPr sz="2000" b="0" i="0" kern="1200">
          <a:solidFill>
            <a:schemeClr val="tx1"/>
          </a:solidFill>
          <a:latin typeface="Avenir Roman"/>
          <a:ea typeface="+mn-ea"/>
          <a:cs typeface="Avenir Roman"/>
        </a:defRPr>
      </a:lvl5pPr>
      <a:lvl6pPr marL="2514087" indent="-228553" algn="l" defTabSz="457105" rtl="0" eaLnBrk="1" latinLnBrk="0" hangingPunct="1">
        <a:spcBef>
          <a:spcPct val="20000"/>
        </a:spcBef>
        <a:buFont typeface="Arial"/>
        <a:buChar char="•"/>
        <a:defRPr sz="2000" kern="1200">
          <a:solidFill>
            <a:schemeClr val="tx1"/>
          </a:solidFill>
          <a:latin typeface="+mn-lt"/>
          <a:ea typeface="+mn-ea"/>
          <a:cs typeface="+mn-cs"/>
        </a:defRPr>
      </a:lvl6pPr>
      <a:lvl7pPr marL="2971192" indent="-228553" algn="l" defTabSz="457105" rtl="0" eaLnBrk="1" latinLnBrk="0" hangingPunct="1">
        <a:spcBef>
          <a:spcPct val="20000"/>
        </a:spcBef>
        <a:buFont typeface="Arial"/>
        <a:buChar char="•"/>
        <a:defRPr sz="2000" kern="1200">
          <a:solidFill>
            <a:schemeClr val="tx1"/>
          </a:solidFill>
          <a:latin typeface="+mn-lt"/>
          <a:ea typeface="+mn-ea"/>
          <a:cs typeface="+mn-cs"/>
        </a:defRPr>
      </a:lvl7pPr>
      <a:lvl8pPr marL="3428300" indent="-228553" algn="l" defTabSz="457105" rtl="0" eaLnBrk="1" latinLnBrk="0" hangingPunct="1">
        <a:spcBef>
          <a:spcPct val="20000"/>
        </a:spcBef>
        <a:buFont typeface="Arial"/>
        <a:buChar char="•"/>
        <a:defRPr sz="2000" kern="1200">
          <a:solidFill>
            <a:schemeClr val="tx1"/>
          </a:solidFill>
          <a:latin typeface="+mn-lt"/>
          <a:ea typeface="+mn-ea"/>
          <a:cs typeface="+mn-cs"/>
        </a:defRPr>
      </a:lvl8pPr>
      <a:lvl9pPr marL="3885403" indent="-228553" algn="l" defTabSz="45710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05" rtl="0" eaLnBrk="1" latinLnBrk="0" hangingPunct="1">
        <a:defRPr sz="1800" kern="1200">
          <a:solidFill>
            <a:schemeClr val="tx1"/>
          </a:solidFill>
          <a:latin typeface="+mn-lt"/>
          <a:ea typeface="+mn-ea"/>
          <a:cs typeface="+mn-cs"/>
        </a:defRPr>
      </a:lvl1pPr>
      <a:lvl2pPr marL="457105" algn="l" defTabSz="457105" rtl="0" eaLnBrk="1" latinLnBrk="0" hangingPunct="1">
        <a:defRPr sz="1800" kern="1200">
          <a:solidFill>
            <a:schemeClr val="tx1"/>
          </a:solidFill>
          <a:latin typeface="+mn-lt"/>
          <a:ea typeface="+mn-ea"/>
          <a:cs typeface="+mn-cs"/>
        </a:defRPr>
      </a:lvl2pPr>
      <a:lvl3pPr marL="914213" algn="l" defTabSz="457105" rtl="0" eaLnBrk="1" latinLnBrk="0" hangingPunct="1">
        <a:defRPr sz="1800" kern="1200">
          <a:solidFill>
            <a:schemeClr val="tx1"/>
          </a:solidFill>
          <a:latin typeface="+mn-lt"/>
          <a:ea typeface="+mn-ea"/>
          <a:cs typeface="+mn-cs"/>
        </a:defRPr>
      </a:lvl3pPr>
      <a:lvl4pPr marL="1371319" algn="l" defTabSz="457105" rtl="0" eaLnBrk="1" latinLnBrk="0" hangingPunct="1">
        <a:defRPr sz="1800" kern="1200">
          <a:solidFill>
            <a:schemeClr val="tx1"/>
          </a:solidFill>
          <a:latin typeface="+mn-lt"/>
          <a:ea typeface="+mn-ea"/>
          <a:cs typeface="+mn-cs"/>
        </a:defRPr>
      </a:lvl4pPr>
      <a:lvl5pPr marL="1828424" algn="l" defTabSz="457105" rtl="0" eaLnBrk="1" latinLnBrk="0" hangingPunct="1">
        <a:defRPr sz="1800" kern="1200">
          <a:solidFill>
            <a:schemeClr val="tx1"/>
          </a:solidFill>
          <a:latin typeface="+mn-lt"/>
          <a:ea typeface="+mn-ea"/>
          <a:cs typeface="+mn-cs"/>
        </a:defRPr>
      </a:lvl5pPr>
      <a:lvl6pPr marL="2285534" algn="l" defTabSz="457105" rtl="0" eaLnBrk="1" latinLnBrk="0" hangingPunct="1">
        <a:defRPr sz="1800" kern="1200">
          <a:solidFill>
            <a:schemeClr val="tx1"/>
          </a:solidFill>
          <a:latin typeface="+mn-lt"/>
          <a:ea typeface="+mn-ea"/>
          <a:cs typeface="+mn-cs"/>
        </a:defRPr>
      </a:lvl6pPr>
      <a:lvl7pPr marL="2742637" algn="l" defTabSz="457105" rtl="0" eaLnBrk="1" latinLnBrk="0" hangingPunct="1">
        <a:defRPr sz="1800" kern="1200">
          <a:solidFill>
            <a:schemeClr val="tx1"/>
          </a:solidFill>
          <a:latin typeface="+mn-lt"/>
          <a:ea typeface="+mn-ea"/>
          <a:cs typeface="+mn-cs"/>
        </a:defRPr>
      </a:lvl7pPr>
      <a:lvl8pPr marL="3199745" algn="l" defTabSz="457105" rtl="0" eaLnBrk="1" latinLnBrk="0" hangingPunct="1">
        <a:defRPr sz="1800" kern="1200">
          <a:solidFill>
            <a:schemeClr val="tx1"/>
          </a:solidFill>
          <a:latin typeface="+mn-lt"/>
          <a:ea typeface="+mn-ea"/>
          <a:cs typeface="+mn-cs"/>
        </a:defRPr>
      </a:lvl8pPr>
      <a:lvl9pPr marL="3656852" algn="l" defTabSz="4571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08576" y="339144"/>
            <a:ext cx="1609344" cy="1213104"/>
          </a:xfrm>
          <a:prstGeom prst="rect">
            <a:avLst/>
          </a:prstGeom>
        </p:spPr>
      </p:pic>
      <p:pic>
        <p:nvPicPr>
          <p:cNvPr id="4" name="Imagen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90995" y="9156164"/>
            <a:ext cx="2895600" cy="505968"/>
          </a:xfrm>
          <a:prstGeom prst="rect">
            <a:avLst/>
          </a:prstGeom>
        </p:spPr>
      </p:pic>
      <p:pic>
        <p:nvPicPr>
          <p:cNvPr id="5" name="Imagen 4"/>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9114971"/>
            <a:ext cx="9572950" cy="696686"/>
          </a:xfrm>
          <a:prstGeom prst="rect">
            <a:avLst/>
          </a:prstGeom>
        </p:spPr>
      </p:pic>
    </p:spTree>
    <p:extLst>
      <p:ext uri="{BB962C8B-B14F-4D97-AF65-F5344CB8AC3E}">
        <p14:creationId xmlns:p14="http://schemas.microsoft.com/office/powerpoint/2010/main" val="1617274666"/>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650230" rtl="0" eaLnBrk="1" latinLnBrk="0" hangingPunct="1">
        <a:spcBef>
          <a:spcPct val="0"/>
        </a:spcBef>
        <a:buNone/>
        <a:defRPr sz="6300"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600"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4000"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00"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00"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00"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00"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00"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00"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s-E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F5B"/>
        </a:solidFill>
        <a:effectLst/>
      </p:bgPr>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3"/>
          <a:stretch>
            <a:fillRect/>
          </a:stretch>
        </p:blipFill>
        <p:spPr>
          <a:xfrm>
            <a:off x="3269404" y="7541977"/>
            <a:ext cx="3532832" cy="1164811"/>
          </a:xfrm>
          <a:prstGeom prst="rect">
            <a:avLst/>
          </a:prstGeom>
        </p:spPr>
      </p:pic>
      <p:pic>
        <p:nvPicPr>
          <p:cNvPr id="5" name="Imagen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407177" y="2785083"/>
            <a:ext cx="4190446" cy="3202134"/>
          </a:xfrm>
          <a:prstGeom prst="rect">
            <a:avLst/>
          </a:prstGeom>
        </p:spPr>
      </p:pic>
      <p:pic>
        <p:nvPicPr>
          <p:cNvPr id="7" name="Imagen 6"/>
          <p:cNvPicPr>
            <a:picLocks noChangeAspect="1"/>
          </p:cNvPicPr>
          <p:nvPr userDrawn="1"/>
        </p:nvPicPr>
        <p:blipFill>
          <a:blip r:embed="rId5"/>
          <a:stretch>
            <a:fillRect/>
          </a:stretch>
        </p:blipFill>
        <p:spPr>
          <a:xfrm>
            <a:off x="7589335" y="7578543"/>
            <a:ext cx="2288000" cy="1030198"/>
          </a:xfrm>
          <a:prstGeom prst="rect">
            <a:avLst/>
          </a:prstGeom>
        </p:spPr>
      </p:pic>
    </p:spTree>
    <p:extLst>
      <p:ext uri="{BB962C8B-B14F-4D97-AF65-F5344CB8AC3E}">
        <p14:creationId xmlns:p14="http://schemas.microsoft.com/office/powerpoint/2010/main" val="314126718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457105" rtl="0" eaLnBrk="1" latinLnBrk="0" hangingPunct="1">
        <a:spcBef>
          <a:spcPct val="0"/>
        </a:spcBef>
        <a:buNone/>
        <a:defRPr sz="4400" kern="1200">
          <a:solidFill>
            <a:schemeClr val="tx1"/>
          </a:solidFill>
          <a:latin typeface="+mj-lt"/>
          <a:ea typeface="+mj-ea"/>
          <a:cs typeface="+mj-cs"/>
        </a:defRPr>
      </a:lvl1pPr>
    </p:titleStyle>
    <p:bodyStyle>
      <a:lvl1pPr marL="342830" indent="-342830" algn="l" defTabSz="457105" rtl="0" eaLnBrk="1" latinLnBrk="0" hangingPunct="1">
        <a:spcBef>
          <a:spcPct val="20000"/>
        </a:spcBef>
        <a:buFont typeface="Arial"/>
        <a:buChar char="•"/>
        <a:defRPr sz="3100" kern="1200">
          <a:solidFill>
            <a:schemeClr val="tx1"/>
          </a:solidFill>
          <a:latin typeface="+mn-lt"/>
          <a:ea typeface="+mn-ea"/>
          <a:cs typeface="+mn-cs"/>
        </a:defRPr>
      </a:lvl1pPr>
      <a:lvl2pPr marL="742797" indent="-285692" algn="l" defTabSz="457105" rtl="0" eaLnBrk="1" latinLnBrk="0" hangingPunct="1">
        <a:spcBef>
          <a:spcPct val="20000"/>
        </a:spcBef>
        <a:buFont typeface="Arial"/>
        <a:buChar char="–"/>
        <a:defRPr sz="2800" kern="1200">
          <a:solidFill>
            <a:schemeClr val="tx1"/>
          </a:solidFill>
          <a:latin typeface="+mn-lt"/>
          <a:ea typeface="+mn-ea"/>
          <a:cs typeface="+mn-cs"/>
        </a:defRPr>
      </a:lvl2pPr>
      <a:lvl3pPr marL="1142766" indent="-228553" algn="l" defTabSz="457105" rtl="0" eaLnBrk="1" latinLnBrk="0" hangingPunct="1">
        <a:spcBef>
          <a:spcPct val="20000"/>
        </a:spcBef>
        <a:buFont typeface="Arial"/>
        <a:buChar char="•"/>
        <a:defRPr sz="2400" kern="1200">
          <a:solidFill>
            <a:schemeClr val="tx1"/>
          </a:solidFill>
          <a:latin typeface="+mn-lt"/>
          <a:ea typeface="+mn-ea"/>
          <a:cs typeface="+mn-cs"/>
        </a:defRPr>
      </a:lvl3pPr>
      <a:lvl4pPr marL="1599875" indent="-228553" algn="l" defTabSz="457105" rtl="0" eaLnBrk="1" latinLnBrk="0" hangingPunct="1">
        <a:spcBef>
          <a:spcPct val="20000"/>
        </a:spcBef>
        <a:buFont typeface="Arial"/>
        <a:buChar char="–"/>
        <a:defRPr sz="2000" kern="1200">
          <a:solidFill>
            <a:schemeClr val="tx1"/>
          </a:solidFill>
          <a:latin typeface="+mn-lt"/>
          <a:ea typeface="+mn-ea"/>
          <a:cs typeface="+mn-cs"/>
        </a:defRPr>
      </a:lvl4pPr>
      <a:lvl5pPr marL="2056979" indent="-228553" algn="l" defTabSz="457105" rtl="0" eaLnBrk="1" latinLnBrk="0" hangingPunct="1">
        <a:spcBef>
          <a:spcPct val="20000"/>
        </a:spcBef>
        <a:buFont typeface="Arial"/>
        <a:buChar char="»"/>
        <a:defRPr sz="2000" kern="1200">
          <a:solidFill>
            <a:schemeClr val="tx1"/>
          </a:solidFill>
          <a:latin typeface="+mn-lt"/>
          <a:ea typeface="+mn-ea"/>
          <a:cs typeface="+mn-cs"/>
        </a:defRPr>
      </a:lvl5pPr>
      <a:lvl6pPr marL="2514087" indent="-228553" algn="l" defTabSz="457105" rtl="0" eaLnBrk="1" latinLnBrk="0" hangingPunct="1">
        <a:spcBef>
          <a:spcPct val="20000"/>
        </a:spcBef>
        <a:buFont typeface="Arial"/>
        <a:buChar char="•"/>
        <a:defRPr sz="2000" kern="1200">
          <a:solidFill>
            <a:schemeClr val="tx1"/>
          </a:solidFill>
          <a:latin typeface="+mn-lt"/>
          <a:ea typeface="+mn-ea"/>
          <a:cs typeface="+mn-cs"/>
        </a:defRPr>
      </a:lvl6pPr>
      <a:lvl7pPr marL="2971192" indent="-228553" algn="l" defTabSz="457105" rtl="0" eaLnBrk="1" latinLnBrk="0" hangingPunct="1">
        <a:spcBef>
          <a:spcPct val="20000"/>
        </a:spcBef>
        <a:buFont typeface="Arial"/>
        <a:buChar char="•"/>
        <a:defRPr sz="2000" kern="1200">
          <a:solidFill>
            <a:schemeClr val="tx1"/>
          </a:solidFill>
          <a:latin typeface="+mn-lt"/>
          <a:ea typeface="+mn-ea"/>
          <a:cs typeface="+mn-cs"/>
        </a:defRPr>
      </a:lvl7pPr>
      <a:lvl8pPr marL="3428300" indent="-228553" algn="l" defTabSz="457105" rtl="0" eaLnBrk="1" latinLnBrk="0" hangingPunct="1">
        <a:spcBef>
          <a:spcPct val="20000"/>
        </a:spcBef>
        <a:buFont typeface="Arial"/>
        <a:buChar char="•"/>
        <a:defRPr sz="2000" kern="1200">
          <a:solidFill>
            <a:schemeClr val="tx1"/>
          </a:solidFill>
          <a:latin typeface="+mn-lt"/>
          <a:ea typeface="+mn-ea"/>
          <a:cs typeface="+mn-cs"/>
        </a:defRPr>
      </a:lvl8pPr>
      <a:lvl9pPr marL="3885403" indent="-228553" algn="l" defTabSz="45710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05" rtl="0" eaLnBrk="1" latinLnBrk="0" hangingPunct="1">
        <a:defRPr sz="1800" kern="1200">
          <a:solidFill>
            <a:schemeClr val="tx1"/>
          </a:solidFill>
          <a:latin typeface="+mn-lt"/>
          <a:ea typeface="+mn-ea"/>
          <a:cs typeface="+mn-cs"/>
        </a:defRPr>
      </a:lvl1pPr>
      <a:lvl2pPr marL="457105" algn="l" defTabSz="457105" rtl="0" eaLnBrk="1" latinLnBrk="0" hangingPunct="1">
        <a:defRPr sz="1800" kern="1200">
          <a:solidFill>
            <a:schemeClr val="tx1"/>
          </a:solidFill>
          <a:latin typeface="+mn-lt"/>
          <a:ea typeface="+mn-ea"/>
          <a:cs typeface="+mn-cs"/>
        </a:defRPr>
      </a:lvl2pPr>
      <a:lvl3pPr marL="914213" algn="l" defTabSz="457105" rtl="0" eaLnBrk="1" latinLnBrk="0" hangingPunct="1">
        <a:defRPr sz="1800" kern="1200">
          <a:solidFill>
            <a:schemeClr val="tx1"/>
          </a:solidFill>
          <a:latin typeface="+mn-lt"/>
          <a:ea typeface="+mn-ea"/>
          <a:cs typeface="+mn-cs"/>
        </a:defRPr>
      </a:lvl3pPr>
      <a:lvl4pPr marL="1371319" algn="l" defTabSz="457105" rtl="0" eaLnBrk="1" latinLnBrk="0" hangingPunct="1">
        <a:defRPr sz="1800" kern="1200">
          <a:solidFill>
            <a:schemeClr val="tx1"/>
          </a:solidFill>
          <a:latin typeface="+mn-lt"/>
          <a:ea typeface="+mn-ea"/>
          <a:cs typeface="+mn-cs"/>
        </a:defRPr>
      </a:lvl4pPr>
      <a:lvl5pPr marL="1828424" algn="l" defTabSz="457105" rtl="0" eaLnBrk="1" latinLnBrk="0" hangingPunct="1">
        <a:defRPr sz="1800" kern="1200">
          <a:solidFill>
            <a:schemeClr val="tx1"/>
          </a:solidFill>
          <a:latin typeface="+mn-lt"/>
          <a:ea typeface="+mn-ea"/>
          <a:cs typeface="+mn-cs"/>
        </a:defRPr>
      </a:lvl5pPr>
      <a:lvl6pPr marL="2285534" algn="l" defTabSz="457105" rtl="0" eaLnBrk="1" latinLnBrk="0" hangingPunct="1">
        <a:defRPr sz="1800" kern="1200">
          <a:solidFill>
            <a:schemeClr val="tx1"/>
          </a:solidFill>
          <a:latin typeface="+mn-lt"/>
          <a:ea typeface="+mn-ea"/>
          <a:cs typeface="+mn-cs"/>
        </a:defRPr>
      </a:lvl6pPr>
      <a:lvl7pPr marL="2742637" algn="l" defTabSz="457105" rtl="0" eaLnBrk="1" latinLnBrk="0" hangingPunct="1">
        <a:defRPr sz="1800" kern="1200">
          <a:solidFill>
            <a:schemeClr val="tx1"/>
          </a:solidFill>
          <a:latin typeface="+mn-lt"/>
          <a:ea typeface="+mn-ea"/>
          <a:cs typeface="+mn-cs"/>
        </a:defRPr>
      </a:lvl7pPr>
      <a:lvl8pPr marL="3199745" algn="l" defTabSz="457105" rtl="0" eaLnBrk="1" latinLnBrk="0" hangingPunct="1">
        <a:defRPr sz="1800" kern="1200">
          <a:solidFill>
            <a:schemeClr val="tx1"/>
          </a:solidFill>
          <a:latin typeface="+mn-lt"/>
          <a:ea typeface="+mn-ea"/>
          <a:cs typeface="+mn-cs"/>
        </a:defRPr>
      </a:lvl8pPr>
      <a:lvl9pPr marL="3656852" algn="l" defTabSz="4571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bwMode="auto">
          <a:xfrm>
            <a:off x="88868" y="497816"/>
            <a:ext cx="1275962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eaLnBrk="1" hangingPunct="1"/>
            <a:r>
              <a:rPr lang="es-MX" sz="8800" b="1" dirty="0">
                <a:solidFill>
                  <a:schemeClr val="bg1"/>
                </a:solidFill>
                <a:latin typeface="Arial"/>
                <a:cs typeface="Arial"/>
              </a:rPr>
              <a:t>CERTIFICACIÓN</a:t>
            </a:r>
          </a:p>
        </p:txBody>
      </p:sp>
      <p:sp>
        <p:nvSpPr>
          <p:cNvPr id="4" name="CuadroTexto 1"/>
          <p:cNvSpPr txBox="1"/>
          <p:nvPr/>
        </p:nvSpPr>
        <p:spPr>
          <a:xfrm>
            <a:off x="1014763" y="7485388"/>
            <a:ext cx="4071367" cy="746869"/>
          </a:xfrm>
          <a:prstGeom prst="rect">
            <a:avLst/>
          </a:prstGeom>
          <a:noFill/>
        </p:spPr>
        <p:txBody>
          <a:bodyPr wrap="none" lIns="130046" tIns="65023" rIns="130046" bIns="65023" rtlCol="0">
            <a:spAutoFit/>
          </a:bodyPr>
          <a:lstStyle/>
          <a:p>
            <a:pPr algn="ctr"/>
            <a:r>
              <a:rPr lang="es-MX" sz="2000" dirty="0" smtClean="0">
                <a:solidFill>
                  <a:schemeClr val="bg1"/>
                </a:solidFill>
              </a:rPr>
              <a:t>CALIDAD </a:t>
            </a:r>
            <a:r>
              <a:rPr lang="es-MX" sz="2000" dirty="0">
                <a:solidFill>
                  <a:schemeClr val="bg1"/>
                </a:solidFill>
              </a:rPr>
              <a:t>JURISDICCIÓN SANITARIA 1</a:t>
            </a:r>
          </a:p>
          <a:p>
            <a:pPr algn="ctr"/>
            <a:r>
              <a:rPr lang="es-MX" sz="2000" dirty="0" smtClean="0">
                <a:solidFill>
                  <a:schemeClr val="bg1"/>
                </a:solidFill>
              </a:rPr>
              <a:t>E-MAIL:  processjs1@gmail.com</a:t>
            </a:r>
            <a:endParaRPr lang="es-MX" sz="2000" dirty="0">
              <a:solidFill>
                <a:schemeClr val="bg1"/>
              </a:solidFill>
            </a:endParaRPr>
          </a:p>
        </p:txBody>
      </p:sp>
    </p:spTree>
    <p:extLst>
      <p:ext uri="{BB962C8B-B14F-4D97-AF65-F5344CB8AC3E}">
        <p14:creationId xmlns:p14="http://schemas.microsoft.com/office/powerpoint/2010/main" val="1760772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p:cNvSpPr>
            <a:spLocks noGrp="1"/>
          </p:cNvSpPr>
          <p:nvPr>
            <p:ph type="subTitle" idx="1"/>
          </p:nvPr>
        </p:nvSpPr>
        <p:spPr>
          <a:xfrm>
            <a:off x="650875" y="1257300"/>
            <a:ext cx="11703050" cy="7731425"/>
          </a:xfrm>
        </p:spPr>
        <p:txBody>
          <a:bodyPr/>
          <a:lstStyle/>
          <a:p>
            <a:pPr algn="just"/>
            <a:r>
              <a:rPr lang="es-ES" sz="3600" dirty="0">
                <a:solidFill>
                  <a:schemeClr val="tx1"/>
                </a:solidFill>
              </a:rPr>
              <a:t>Especifican  los  requisitos  de  personal,  estructura,                 equipamiento  y  sistemas  de  información. </a:t>
            </a:r>
          </a:p>
          <a:p>
            <a:pPr algn="just"/>
            <a:endParaRPr lang="es-ES" sz="3600" dirty="0">
              <a:solidFill>
                <a:schemeClr val="tx1"/>
              </a:solidFill>
            </a:endParaRPr>
          </a:p>
          <a:p>
            <a:pPr algn="just"/>
            <a:r>
              <a:rPr lang="es-ES" sz="3600" dirty="0">
                <a:solidFill>
                  <a:schemeClr val="tx1"/>
                </a:solidFill>
              </a:rPr>
              <a:t>Para que los establecimientos accedan a la fase de Auditoría, deben haber cumplido:</a:t>
            </a:r>
          </a:p>
          <a:p>
            <a:pPr algn="just"/>
            <a:r>
              <a:rPr lang="es-ES" sz="3600" dirty="0">
                <a:solidFill>
                  <a:schemeClr val="tx1"/>
                </a:solidFill>
              </a:rPr>
              <a:t>Indispensables 100% </a:t>
            </a:r>
          </a:p>
          <a:p>
            <a:pPr algn="just"/>
            <a:r>
              <a:rPr lang="es-ES" sz="3600" dirty="0">
                <a:solidFill>
                  <a:schemeClr val="tx1"/>
                </a:solidFill>
              </a:rPr>
              <a:t>Necesarios 80%</a:t>
            </a:r>
          </a:p>
          <a:p>
            <a:pPr algn="just"/>
            <a:r>
              <a:rPr lang="es-ES" sz="3600" dirty="0">
                <a:solidFill>
                  <a:schemeClr val="tx1"/>
                </a:solidFill>
              </a:rPr>
              <a:t>Convenientes 50%</a:t>
            </a:r>
          </a:p>
          <a:p>
            <a:pPr algn="just"/>
            <a:endParaRPr lang="es-ES" sz="3600" dirty="0">
              <a:solidFill>
                <a:schemeClr val="tx1"/>
              </a:solidFill>
            </a:endParaRPr>
          </a:p>
          <a:p>
            <a:pPr algn="just"/>
            <a:endParaRPr lang="es-ES" sz="3600" dirty="0">
              <a:solidFill>
                <a:schemeClr val="tx1"/>
              </a:solidFill>
            </a:endParaRPr>
          </a:p>
          <a:p>
            <a:pPr algn="just"/>
            <a:r>
              <a:rPr lang="es-ES" sz="3600" dirty="0">
                <a:solidFill>
                  <a:schemeClr val="tx1"/>
                </a:solidFill>
              </a:rPr>
              <a:t>El formato de “Solicitud de inscripción” y la “Autoevaluación” pueden obtenerse de la página web:   www.csg.gob.mx </a:t>
            </a:r>
            <a:endParaRPr lang="es-MX" sz="3600" dirty="0">
              <a:solidFill>
                <a:schemeClr val="tx1"/>
              </a:solidFill>
            </a:endParaRPr>
          </a:p>
        </p:txBody>
      </p:sp>
      <p:sp>
        <p:nvSpPr>
          <p:cNvPr id="5" name="3 CuadroTexto">
            <a:extLst>
              <a:ext uri="{FF2B5EF4-FFF2-40B4-BE49-F238E27FC236}">
                <a16:creationId xmlns:a16="http://schemas.microsoft.com/office/drawing/2014/main" xmlns="" id="{5894AFE2-0DB7-4183-8EB2-77F8804531F1}"/>
              </a:ext>
            </a:extLst>
          </p:cNvPr>
          <p:cNvSpPr txBox="1"/>
          <p:nvPr/>
        </p:nvSpPr>
        <p:spPr>
          <a:xfrm>
            <a:off x="269875" y="328344"/>
            <a:ext cx="10604090" cy="769441"/>
          </a:xfrm>
          <a:prstGeom prst="rect">
            <a:avLst/>
          </a:prstGeom>
          <a:noFill/>
        </p:spPr>
        <p:txBody>
          <a:bodyPr wrap="square" rtlCol="0">
            <a:spAutoFit/>
          </a:bodyPr>
          <a:lstStyle/>
          <a:p>
            <a:r>
              <a:rPr lang="es-MX" sz="4400" b="1" dirty="0">
                <a:effectLst>
                  <a:outerShdw blurRad="38100" dist="38100" dir="2700000" algn="tl">
                    <a:srgbClr val="000000">
                      <a:alpha val="43137"/>
                    </a:srgbClr>
                  </a:outerShdw>
                </a:effectLst>
              </a:rPr>
              <a:t>1ER FASE: AUTOEVALUACIÓN</a:t>
            </a:r>
          </a:p>
        </p:txBody>
      </p:sp>
    </p:spTree>
    <p:extLst>
      <p:ext uri="{BB962C8B-B14F-4D97-AF65-F5344CB8AC3E}">
        <p14:creationId xmlns:p14="http://schemas.microsoft.com/office/powerpoint/2010/main" val="267635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xmlns="" id="{5894AFE2-0DB7-4183-8EB2-77F8804531F1}"/>
              </a:ext>
            </a:extLst>
          </p:cNvPr>
          <p:cNvSpPr txBox="1"/>
          <p:nvPr/>
        </p:nvSpPr>
        <p:spPr>
          <a:xfrm>
            <a:off x="269875" y="27336"/>
            <a:ext cx="10604090" cy="1077218"/>
          </a:xfrm>
          <a:prstGeom prst="rect">
            <a:avLst/>
          </a:prstGeom>
          <a:noFill/>
        </p:spPr>
        <p:txBody>
          <a:bodyPr wrap="square" rtlCol="0">
            <a:spAutoFit/>
          </a:bodyPr>
          <a:lstStyle/>
          <a:p>
            <a:r>
              <a:rPr lang="es-MX" sz="4400" b="1" dirty="0">
                <a:effectLst>
                  <a:outerShdw blurRad="38100" dist="38100" dir="2700000" algn="tl">
                    <a:srgbClr val="000000">
                      <a:alpha val="43137"/>
                    </a:srgbClr>
                  </a:outerShdw>
                </a:effectLst>
              </a:rPr>
              <a:t>1ER FASE: AUTOEVALUACIÓN </a:t>
            </a:r>
            <a:r>
              <a:rPr lang="es-MX" sz="4400" b="1" dirty="0" smtClean="0">
                <a:effectLst>
                  <a:outerShdw blurRad="38100" dist="38100" dir="2700000" algn="tl">
                    <a:srgbClr val="000000">
                      <a:alpha val="43137"/>
                    </a:srgbClr>
                  </a:outerShdw>
                </a:effectLst>
              </a:rPr>
              <a:t>                                      </a:t>
            </a:r>
            <a:r>
              <a:rPr lang="es-MX" sz="2000" b="1" dirty="0" smtClean="0">
                <a:effectLst>
                  <a:outerShdw blurRad="38100" dist="38100" dir="2700000" algn="tl">
                    <a:srgbClr val="000000">
                      <a:alpha val="43137"/>
                    </a:srgbClr>
                  </a:outerShdw>
                </a:effectLst>
              </a:rPr>
              <a:t>CÉDULA </a:t>
            </a:r>
            <a:r>
              <a:rPr lang="es-MX" sz="2000" b="1" dirty="0">
                <a:effectLst>
                  <a:outerShdw blurRad="38100" dist="38100" dir="2700000" algn="tl">
                    <a:srgbClr val="000000">
                      <a:alpha val="43137"/>
                    </a:srgbClr>
                  </a:outerShdw>
                </a:effectLst>
              </a:rPr>
              <a:t>DE CERTIFICACIÓN PARA UNIDADES DE PRIMER NIVEL</a:t>
            </a:r>
          </a:p>
        </p:txBody>
      </p:sp>
      <p:pic>
        <p:nvPicPr>
          <p:cNvPr id="5" name="Imagen 2">
            <a:extLst>
              <a:ext uri="{FF2B5EF4-FFF2-40B4-BE49-F238E27FC236}">
                <a16:creationId xmlns:a16="http://schemas.microsoft.com/office/drawing/2014/main" xmlns="" id="{4FF6DB72-9A5D-42D4-BB56-CA8F8F32997F}"/>
              </a:ext>
            </a:extLst>
          </p:cNvPr>
          <p:cNvPicPr>
            <a:picLocks noChangeAspect="1"/>
          </p:cNvPicPr>
          <p:nvPr/>
        </p:nvPicPr>
        <p:blipFill rotWithShape="1">
          <a:blip r:embed="rId2"/>
          <a:srcRect l="34848" t="18065" r="36212" b="16179"/>
          <a:stretch/>
        </p:blipFill>
        <p:spPr>
          <a:xfrm>
            <a:off x="0" y="1272989"/>
            <a:ext cx="4303059" cy="7064188"/>
          </a:xfrm>
          <a:prstGeom prst="rect">
            <a:avLst/>
          </a:prstGeom>
        </p:spPr>
      </p:pic>
      <p:sp>
        <p:nvSpPr>
          <p:cNvPr id="6" name="Rectángulo 3"/>
          <p:cNvSpPr/>
          <p:nvPr/>
        </p:nvSpPr>
        <p:spPr>
          <a:xfrm>
            <a:off x="4428564" y="2028363"/>
            <a:ext cx="8175811" cy="6755696"/>
          </a:xfrm>
          <a:prstGeom prst="rect">
            <a:avLst/>
          </a:prstGeom>
        </p:spPr>
        <p:txBody>
          <a:bodyPr wrap="square">
            <a:spAutoFit/>
          </a:bodyPr>
          <a:lstStyle/>
          <a:p>
            <a:pPr algn="just"/>
            <a:r>
              <a:rPr lang="es-MX" sz="2000" u="sng" dirty="0" smtClean="0">
                <a:solidFill>
                  <a:schemeClr val="tx1"/>
                </a:solidFill>
                <a:latin typeface="Calibri (Cuerpo)"/>
                <a:cs typeface="Times New Roman" panose="02020603050405020304" pitchFamily="18" charset="0"/>
              </a:rPr>
              <a:t>Cédula (Partes):</a:t>
            </a:r>
          </a:p>
          <a:p>
            <a:pPr algn="just"/>
            <a:endParaRPr lang="es-MX" sz="2000" dirty="0" smtClean="0">
              <a:solidFill>
                <a:schemeClr val="tx1"/>
              </a:solidFill>
              <a:latin typeface="Calibri (Cuerpo)"/>
              <a:cs typeface="Times New Roman" panose="02020603050405020304" pitchFamily="18" charset="0"/>
            </a:endParaRP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Recursos Humanos</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Instalaciones Físicas</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Equipamiento</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Insumos</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Expediente Clínico</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Atención y Quejas</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Comités</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Organización y Métodos</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Gobierno</a:t>
            </a:r>
          </a:p>
          <a:p>
            <a:pPr marL="457200" indent="-457200" algn="just">
              <a:buFont typeface="+mj-lt"/>
              <a:buAutoNum type="arabicPeriod"/>
            </a:pPr>
            <a:r>
              <a:rPr lang="es-MX" sz="2000" dirty="0" smtClean="0">
                <a:solidFill>
                  <a:schemeClr val="tx1"/>
                </a:solidFill>
                <a:latin typeface="Calibri (Cuerpo)"/>
                <a:cs typeface="Times New Roman" panose="02020603050405020304" pitchFamily="18" charset="0"/>
              </a:rPr>
              <a:t>Documentación </a:t>
            </a:r>
          </a:p>
          <a:p>
            <a:pPr algn="just"/>
            <a:endParaRPr lang="es-MX" sz="1800" dirty="0" smtClean="0">
              <a:solidFill>
                <a:schemeClr val="tx1"/>
              </a:solidFill>
              <a:latin typeface="Calibri (Cuerpo)"/>
              <a:cs typeface="Times New Roman" panose="02020603050405020304" pitchFamily="18" charset="0"/>
            </a:endParaRPr>
          </a:p>
          <a:p>
            <a:pPr algn="just"/>
            <a:endParaRPr lang="es-MX" sz="2000" dirty="0">
              <a:solidFill>
                <a:schemeClr val="tx1"/>
              </a:solidFill>
              <a:latin typeface="Calibri (Cuerpo)"/>
              <a:cs typeface="Times New Roman" panose="02020603050405020304" pitchFamily="18" charset="0"/>
            </a:endParaRPr>
          </a:p>
          <a:p>
            <a:pPr algn="just"/>
            <a:r>
              <a:rPr lang="es-MX" sz="2000" u="sng" dirty="0" smtClean="0">
                <a:solidFill>
                  <a:schemeClr val="tx1"/>
                </a:solidFill>
                <a:latin typeface="Calibri (Cuerpo)"/>
                <a:cs typeface="Times New Roman" panose="02020603050405020304" pitchFamily="18" charset="0"/>
              </a:rPr>
              <a:t>Calificación:</a:t>
            </a:r>
          </a:p>
          <a:p>
            <a:pPr algn="just"/>
            <a:endParaRPr lang="es-MX" sz="900" dirty="0">
              <a:solidFill>
                <a:schemeClr val="tx1"/>
              </a:solidFill>
              <a:latin typeface="Calibri (Cuerpo)"/>
              <a:cs typeface="Times New Roman" panose="02020603050405020304" pitchFamily="18" charset="0"/>
            </a:endParaRPr>
          </a:p>
          <a:p>
            <a:pPr algn="just"/>
            <a:r>
              <a:rPr lang="es-MX" sz="1800" b="1" dirty="0">
                <a:solidFill>
                  <a:schemeClr val="tx1"/>
                </a:solidFill>
                <a:latin typeface="Calibri (Cuerpo)"/>
                <a:cs typeface="Times New Roman" panose="02020603050405020304" pitchFamily="18" charset="0"/>
              </a:rPr>
              <a:t> CUMPLE </a:t>
            </a:r>
            <a:r>
              <a:rPr lang="es-MX" sz="1800" b="1" dirty="0" smtClean="0">
                <a:solidFill>
                  <a:schemeClr val="tx1"/>
                </a:solidFill>
                <a:latin typeface="Calibri (Cuerpo)"/>
                <a:cs typeface="Times New Roman" panose="02020603050405020304" pitchFamily="18" charset="0"/>
              </a:rPr>
              <a:t>“C” (1</a:t>
            </a:r>
            <a:r>
              <a:rPr lang="es-MX" sz="1800" b="1" dirty="0">
                <a:solidFill>
                  <a:schemeClr val="tx1"/>
                </a:solidFill>
                <a:latin typeface="Calibri (Cuerpo)"/>
                <a:cs typeface="Times New Roman" panose="02020603050405020304" pitchFamily="18" charset="0"/>
              </a:rPr>
              <a:t>): </a:t>
            </a:r>
            <a:r>
              <a:rPr lang="es-MX" sz="1800" dirty="0">
                <a:solidFill>
                  <a:schemeClr val="tx1"/>
                </a:solidFill>
                <a:latin typeface="Calibri (Cuerpo)"/>
                <a:cs typeface="Times New Roman" panose="02020603050405020304" pitchFamily="18" charset="0"/>
              </a:rPr>
              <a:t>únicamente cuando la </a:t>
            </a:r>
            <a:r>
              <a:rPr lang="es-MX" sz="1800" dirty="0" smtClean="0">
                <a:solidFill>
                  <a:schemeClr val="tx1"/>
                </a:solidFill>
                <a:latin typeface="Calibri (Cuerpo)"/>
                <a:cs typeface="Times New Roman" panose="02020603050405020304" pitchFamily="18" charset="0"/>
              </a:rPr>
              <a:t>unidad </a:t>
            </a:r>
            <a:r>
              <a:rPr lang="es-MX" sz="1800" dirty="0">
                <a:solidFill>
                  <a:schemeClr val="tx1"/>
                </a:solidFill>
                <a:latin typeface="Calibri (Cuerpo)"/>
                <a:cs typeface="Times New Roman" panose="02020603050405020304" pitchFamily="18" charset="0"/>
              </a:rPr>
              <a:t>cubra la totalidad de las especificaciones del requisito. </a:t>
            </a:r>
          </a:p>
          <a:p>
            <a:pPr algn="just"/>
            <a:r>
              <a:rPr lang="es-MX" sz="1800" b="1" dirty="0">
                <a:solidFill>
                  <a:schemeClr val="tx1"/>
                </a:solidFill>
                <a:latin typeface="Calibri (Cuerpo)"/>
                <a:cs typeface="Times New Roman" panose="02020603050405020304" pitchFamily="18" charset="0"/>
              </a:rPr>
              <a:t> NO </a:t>
            </a:r>
            <a:r>
              <a:rPr lang="es-MX" sz="1800" b="1" dirty="0" smtClean="0">
                <a:solidFill>
                  <a:schemeClr val="tx1"/>
                </a:solidFill>
                <a:latin typeface="Calibri (Cuerpo)"/>
                <a:cs typeface="Times New Roman" panose="02020603050405020304" pitchFamily="18" charset="0"/>
              </a:rPr>
              <a:t>CUMPLE “NC” </a:t>
            </a:r>
            <a:r>
              <a:rPr lang="es-MX" sz="1800" b="1" dirty="0">
                <a:solidFill>
                  <a:schemeClr val="tx1"/>
                </a:solidFill>
                <a:latin typeface="Calibri (Cuerpo)"/>
                <a:cs typeface="Times New Roman" panose="02020603050405020304" pitchFamily="18" charset="0"/>
              </a:rPr>
              <a:t>(0): </a:t>
            </a:r>
            <a:r>
              <a:rPr lang="es-MX" sz="1800" dirty="0">
                <a:solidFill>
                  <a:schemeClr val="tx1"/>
                </a:solidFill>
                <a:latin typeface="Calibri (Cuerpo)"/>
                <a:cs typeface="Times New Roman" panose="02020603050405020304" pitchFamily="18" charset="0"/>
              </a:rPr>
              <a:t>cuando la </a:t>
            </a:r>
            <a:r>
              <a:rPr lang="es-MX" sz="1800" dirty="0" smtClean="0">
                <a:solidFill>
                  <a:schemeClr val="tx1"/>
                </a:solidFill>
                <a:latin typeface="Calibri (Cuerpo)"/>
                <a:cs typeface="Times New Roman" panose="02020603050405020304" pitchFamily="18" charset="0"/>
              </a:rPr>
              <a:t>unidad </a:t>
            </a:r>
            <a:r>
              <a:rPr lang="es-MX" sz="1800" dirty="0">
                <a:solidFill>
                  <a:schemeClr val="tx1"/>
                </a:solidFill>
                <a:latin typeface="Calibri (Cuerpo)"/>
                <a:cs typeface="Times New Roman" panose="02020603050405020304" pitchFamily="18" charset="0"/>
              </a:rPr>
              <a:t>no cubra la totalidad de las especificaciones del requisito. </a:t>
            </a:r>
          </a:p>
          <a:p>
            <a:pPr algn="just"/>
            <a:r>
              <a:rPr lang="es-MX" sz="1800" b="1" dirty="0">
                <a:solidFill>
                  <a:schemeClr val="tx1"/>
                </a:solidFill>
                <a:latin typeface="Calibri (Cuerpo)"/>
                <a:cs typeface="Times New Roman" panose="02020603050405020304" pitchFamily="18" charset="0"/>
              </a:rPr>
              <a:t> NO APLICA (NA): </a:t>
            </a:r>
            <a:r>
              <a:rPr lang="es-MX" sz="1800" dirty="0">
                <a:solidFill>
                  <a:schemeClr val="tx1"/>
                </a:solidFill>
                <a:latin typeface="Calibri (Cuerpo)"/>
                <a:cs typeface="Times New Roman" panose="02020603050405020304" pitchFamily="18" charset="0"/>
              </a:rPr>
              <a:t>sólo cuando el requisito no sea aplicable a la </a:t>
            </a:r>
            <a:r>
              <a:rPr lang="es-MX" sz="1800" dirty="0" smtClean="0">
                <a:solidFill>
                  <a:schemeClr val="tx1"/>
                </a:solidFill>
                <a:latin typeface="Calibri (Cuerpo)"/>
                <a:cs typeface="Times New Roman" panose="02020603050405020304" pitchFamily="18" charset="0"/>
              </a:rPr>
              <a:t>unidad </a:t>
            </a:r>
            <a:r>
              <a:rPr lang="es-MX" sz="1800" dirty="0">
                <a:solidFill>
                  <a:schemeClr val="tx1"/>
                </a:solidFill>
                <a:latin typeface="Calibri (Cuerpo)"/>
                <a:cs typeface="Times New Roman" panose="02020603050405020304" pitchFamily="18" charset="0"/>
              </a:rPr>
              <a:t>por el tipo de servicios que presta.</a:t>
            </a:r>
          </a:p>
          <a:p>
            <a:pPr algn="just"/>
            <a:endParaRPr lang="es-MX" sz="1800" dirty="0" smtClean="0">
              <a:solidFill>
                <a:schemeClr val="tx1"/>
              </a:solidFill>
              <a:latin typeface="Calibri (Cuerpo)"/>
              <a:cs typeface="Times New Roman" panose="02020603050405020304" pitchFamily="18" charset="0"/>
            </a:endParaRPr>
          </a:p>
        </p:txBody>
      </p:sp>
    </p:spTree>
    <p:extLst>
      <p:ext uri="{BB962C8B-B14F-4D97-AF65-F5344CB8AC3E}">
        <p14:creationId xmlns:p14="http://schemas.microsoft.com/office/powerpoint/2010/main" val="72098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CuadroTexto">
            <a:extLst>
              <a:ext uri="{FF2B5EF4-FFF2-40B4-BE49-F238E27FC236}">
                <a16:creationId xmlns:a16="http://schemas.microsoft.com/office/drawing/2014/main" xmlns="" id="{5894AFE2-0DB7-4183-8EB2-77F8804531F1}"/>
              </a:ext>
            </a:extLst>
          </p:cNvPr>
          <p:cNvSpPr txBox="1"/>
          <p:nvPr/>
        </p:nvSpPr>
        <p:spPr>
          <a:xfrm>
            <a:off x="269875" y="328344"/>
            <a:ext cx="10604090" cy="769441"/>
          </a:xfrm>
          <a:prstGeom prst="rect">
            <a:avLst/>
          </a:prstGeom>
          <a:noFill/>
        </p:spPr>
        <p:txBody>
          <a:bodyPr wrap="square" rtlCol="0">
            <a:spAutoFit/>
          </a:bodyPr>
          <a:lstStyle/>
          <a:p>
            <a:r>
              <a:rPr lang="es-MX" sz="4400" b="1" dirty="0" smtClean="0">
                <a:effectLst>
                  <a:outerShdw blurRad="38100" dist="38100" dir="2700000" algn="tl">
                    <a:srgbClr val="000000">
                      <a:alpha val="43137"/>
                    </a:srgbClr>
                  </a:outerShdw>
                </a:effectLst>
              </a:rPr>
              <a:t>ESTÁNDARES</a:t>
            </a:r>
            <a:endParaRPr lang="es-MX" sz="4400" b="1" dirty="0">
              <a:effectLst>
                <a:outerShdw blurRad="38100" dist="38100" dir="2700000" algn="tl">
                  <a:srgbClr val="000000">
                    <a:alpha val="43137"/>
                  </a:srgbClr>
                </a:outerShdw>
              </a:effectLst>
            </a:endParaRPr>
          </a:p>
        </p:txBody>
      </p:sp>
      <p:pic>
        <p:nvPicPr>
          <p:cNvPr id="6" name="Imagen 2"/>
          <p:cNvPicPr>
            <a:picLocks noChangeAspect="1"/>
          </p:cNvPicPr>
          <p:nvPr/>
        </p:nvPicPr>
        <p:blipFill>
          <a:blip r:embed="rId2"/>
          <a:stretch>
            <a:fillRect/>
          </a:stretch>
        </p:blipFill>
        <p:spPr>
          <a:xfrm>
            <a:off x="1111624" y="2545976"/>
            <a:ext cx="3554132" cy="6490447"/>
          </a:xfrm>
          <a:prstGeom prst="rect">
            <a:avLst/>
          </a:prstGeom>
        </p:spPr>
      </p:pic>
      <p:sp>
        <p:nvSpPr>
          <p:cNvPr id="7" name="Rectángulo 3"/>
          <p:cNvSpPr/>
          <p:nvPr/>
        </p:nvSpPr>
        <p:spPr>
          <a:xfrm>
            <a:off x="1111624" y="1961201"/>
            <a:ext cx="3554132" cy="461665"/>
          </a:xfrm>
          <a:prstGeom prst="rect">
            <a:avLst/>
          </a:prstGeom>
          <a:solidFill>
            <a:schemeClr val="accent4"/>
          </a:solidFill>
        </p:spPr>
        <p:txBody>
          <a:bodyPr wrap="square">
            <a:spAutoFit/>
          </a:bodyPr>
          <a:lstStyle/>
          <a:p>
            <a:r>
              <a:rPr lang="es-MX" sz="2400" b="1" dirty="0" smtClean="0">
                <a:solidFill>
                  <a:schemeClr val="bg1"/>
                </a:solidFill>
              </a:rPr>
              <a:t>Hospital</a:t>
            </a:r>
            <a:endParaRPr lang="es-MX" sz="2400" b="1" dirty="0">
              <a:solidFill>
                <a:schemeClr val="bg1"/>
              </a:solidFill>
            </a:endParaRPr>
          </a:p>
        </p:txBody>
      </p:sp>
      <p:sp>
        <p:nvSpPr>
          <p:cNvPr id="8" name="Rectángulo 6"/>
          <p:cNvSpPr/>
          <p:nvPr/>
        </p:nvSpPr>
        <p:spPr>
          <a:xfrm>
            <a:off x="6936257" y="3951366"/>
            <a:ext cx="4329951" cy="461665"/>
          </a:xfrm>
          <a:prstGeom prst="rect">
            <a:avLst/>
          </a:prstGeom>
          <a:solidFill>
            <a:srgbClr val="00B050"/>
          </a:solidFill>
        </p:spPr>
        <p:txBody>
          <a:bodyPr wrap="square">
            <a:spAutoFit/>
          </a:bodyPr>
          <a:lstStyle/>
          <a:p>
            <a:r>
              <a:rPr lang="es-MX" sz="2400" b="1" dirty="0" smtClean="0">
                <a:solidFill>
                  <a:schemeClr val="bg1"/>
                </a:solidFill>
              </a:rPr>
              <a:t>Unidad de Primer Nivel</a:t>
            </a:r>
            <a:endParaRPr lang="es-MX" sz="2400" b="1" dirty="0">
              <a:solidFill>
                <a:schemeClr val="bg1"/>
              </a:solidFill>
            </a:endParaRPr>
          </a:p>
        </p:txBody>
      </p:sp>
      <p:sp>
        <p:nvSpPr>
          <p:cNvPr id="9" name="Rectángulo 7"/>
          <p:cNvSpPr/>
          <p:nvPr/>
        </p:nvSpPr>
        <p:spPr>
          <a:xfrm>
            <a:off x="6216653" y="4656302"/>
            <a:ext cx="5769160" cy="954107"/>
          </a:xfrm>
          <a:prstGeom prst="rect">
            <a:avLst/>
          </a:prstGeom>
        </p:spPr>
        <p:txBody>
          <a:bodyPr wrap="square">
            <a:spAutoFit/>
          </a:bodyPr>
          <a:lstStyle/>
          <a:p>
            <a:r>
              <a:rPr lang="es-MX" sz="2400" b="1" dirty="0" smtClean="0">
                <a:solidFill>
                  <a:srgbClr val="00B050"/>
                </a:solidFill>
              </a:rPr>
              <a:t>1. </a:t>
            </a:r>
            <a:r>
              <a:rPr lang="es-MX" sz="2000" b="1" dirty="0" smtClean="0">
                <a:solidFill>
                  <a:srgbClr val="00B050"/>
                </a:solidFill>
              </a:rPr>
              <a:t>Estándares Centrados en el Paciente</a:t>
            </a:r>
          </a:p>
          <a:p>
            <a:r>
              <a:rPr lang="es-MX" sz="3200" b="1" dirty="0" smtClean="0">
                <a:solidFill>
                  <a:srgbClr val="00B050"/>
                </a:solidFill>
              </a:rPr>
              <a:t>ECP = 19</a:t>
            </a:r>
            <a:endParaRPr lang="es-MX" sz="3200" b="1" dirty="0">
              <a:solidFill>
                <a:srgbClr val="00B050"/>
              </a:solidFill>
            </a:endParaRPr>
          </a:p>
        </p:txBody>
      </p:sp>
      <p:sp>
        <p:nvSpPr>
          <p:cNvPr id="10" name="Rectángulo 8"/>
          <p:cNvSpPr/>
          <p:nvPr/>
        </p:nvSpPr>
        <p:spPr>
          <a:xfrm>
            <a:off x="6936256" y="5610409"/>
            <a:ext cx="4329951" cy="954107"/>
          </a:xfrm>
          <a:prstGeom prst="rect">
            <a:avLst/>
          </a:prstGeom>
        </p:spPr>
        <p:txBody>
          <a:bodyPr wrap="square">
            <a:spAutoFit/>
          </a:bodyPr>
          <a:lstStyle/>
          <a:p>
            <a:r>
              <a:rPr lang="es-MX" sz="2400" b="1" dirty="0" smtClean="0">
                <a:solidFill>
                  <a:srgbClr val="00B050"/>
                </a:solidFill>
              </a:rPr>
              <a:t>2. </a:t>
            </a:r>
            <a:r>
              <a:rPr lang="es-MX" sz="2000" b="1" dirty="0" smtClean="0">
                <a:solidFill>
                  <a:srgbClr val="00B050"/>
                </a:solidFill>
              </a:rPr>
              <a:t>Estándares </a:t>
            </a:r>
            <a:r>
              <a:rPr lang="es-MX" sz="2000" b="1" dirty="0">
                <a:solidFill>
                  <a:srgbClr val="00B050"/>
                </a:solidFill>
              </a:rPr>
              <a:t>Centrados en </a:t>
            </a:r>
            <a:r>
              <a:rPr lang="es-MX" sz="2000" b="1" dirty="0" smtClean="0">
                <a:solidFill>
                  <a:srgbClr val="00B050"/>
                </a:solidFill>
              </a:rPr>
              <a:t>la Gestión</a:t>
            </a:r>
            <a:endParaRPr lang="es-MX" sz="2000" b="1" dirty="0">
              <a:solidFill>
                <a:srgbClr val="00B050"/>
              </a:solidFill>
            </a:endParaRPr>
          </a:p>
          <a:p>
            <a:r>
              <a:rPr lang="es-MX" sz="3200" b="1" dirty="0" smtClean="0">
                <a:solidFill>
                  <a:srgbClr val="00B050"/>
                </a:solidFill>
              </a:rPr>
              <a:t>   ECG </a:t>
            </a:r>
            <a:r>
              <a:rPr lang="es-MX" sz="3200" b="1" dirty="0">
                <a:solidFill>
                  <a:srgbClr val="00B050"/>
                </a:solidFill>
              </a:rPr>
              <a:t>= </a:t>
            </a:r>
            <a:r>
              <a:rPr lang="es-MX" sz="3200" b="1" dirty="0" smtClean="0">
                <a:solidFill>
                  <a:srgbClr val="00B050"/>
                </a:solidFill>
              </a:rPr>
              <a:t>34</a:t>
            </a:r>
            <a:endParaRPr lang="es-MX" sz="3200" b="1" dirty="0">
              <a:solidFill>
                <a:srgbClr val="00B050"/>
              </a:solidFill>
            </a:endParaRPr>
          </a:p>
        </p:txBody>
      </p:sp>
    </p:spTree>
    <p:extLst>
      <p:ext uri="{BB962C8B-B14F-4D97-AF65-F5344CB8AC3E}">
        <p14:creationId xmlns:p14="http://schemas.microsoft.com/office/powerpoint/2010/main" val="56060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ChangeAspect="1"/>
          </p:cNvPicPr>
          <p:nvPr/>
        </p:nvPicPr>
        <p:blipFill>
          <a:blip r:embed="rId2"/>
          <a:stretch>
            <a:fillRect/>
          </a:stretch>
        </p:blipFill>
        <p:spPr>
          <a:xfrm>
            <a:off x="469633" y="423584"/>
            <a:ext cx="9424564" cy="3706680"/>
          </a:xfrm>
          <a:prstGeom prst="rect">
            <a:avLst/>
          </a:prstGeom>
        </p:spPr>
      </p:pic>
      <p:sp>
        <p:nvSpPr>
          <p:cNvPr id="5" name="CuadroTexto 17"/>
          <p:cNvSpPr txBox="1"/>
          <p:nvPr/>
        </p:nvSpPr>
        <p:spPr>
          <a:xfrm>
            <a:off x="469633" y="5129369"/>
            <a:ext cx="11788628" cy="2677656"/>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a:noFill/>
                </a:ln>
                <a:solidFill>
                  <a:prstClr val="black"/>
                </a:solidFill>
                <a:effectLst/>
                <a:uLnTx/>
                <a:uFillTx/>
                <a:latin typeface="Calibri (Cuerpo)"/>
              </a:rPr>
              <a:t>1.- Identifica la numeración del estándar.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a:noFill/>
                </a:ln>
                <a:solidFill>
                  <a:prstClr val="black"/>
                </a:solidFill>
                <a:effectLst/>
                <a:uLnTx/>
                <a:uFillTx/>
                <a:latin typeface="Calibri (Cuerpo)"/>
              </a:rPr>
              <a:t>2.- Describe de manera sintetizada  el propósito del estándar.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a:noFill/>
                </a:ln>
                <a:solidFill>
                  <a:prstClr val="black"/>
                </a:solidFill>
                <a:effectLst/>
                <a:uLnTx/>
                <a:uFillTx/>
                <a:latin typeface="Calibri (Cuerpo)"/>
              </a:rPr>
              <a:t>3.- Describe ampliamente el propósito del estándar.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a:noFill/>
                </a:ln>
                <a:solidFill>
                  <a:prstClr val="black"/>
                </a:solidFill>
                <a:effectLst/>
                <a:uLnTx/>
                <a:uFillTx/>
                <a:latin typeface="Calibri (Cuerpo)"/>
              </a:rPr>
              <a:t>4.- Numera los puntos que obligatoriamente tiene que contener el estándar cuando sea descrito. (es lo que se evalúa).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smtClean="0">
                <a:ln>
                  <a:noFill/>
                </a:ln>
                <a:solidFill>
                  <a:prstClr val="black"/>
                </a:solidFill>
                <a:effectLst/>
                <a:uLnTx/>
                <a:uFillTx/>
                <a:latin typeface="Calibri (Cuerpo)"/>
              </a:rPr>
              <a:t>5.- TODO estándar que tenga esa imagen tienen que estar descritos mediante un proceso. </a:t>
            </a:r>
          </a:p>
        </p:txBody>
      </p:sp>
    </p:spTree>
    <p:extLst>
      <p:ext uri="{BB962C8B-B14F-4D97-AF65-F5344CB8AC3E}">
        <p14:creationId xmlns:p14="http://schemas.microsoft.com/office/powerpoint/2010/main" val="269614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p:cNvSpPr>
            <a:spLocks noGrp="1"/>
          </p:cNvSpPr>
          <p:nvPr>
            <p:ph type="subTitle" idx="1"/>
          </p:nvPr>
        </p:nvSpPr>
        <p:spPr>
          <a:xfrm>
            <a:off x="650875" y="1409700"/>
            <a:ext cx="11703050" cy="7579025"/>
          </a:xfrm>
        </p:spPr>
        <p:txBody>
          <a:bodyPr/>
          <a:lstStyle/>
          <a:p>
            <a:pPr marL="571500" indent="-571500" algn="just">
              <a:buFont typeface="Arial" panose="020B0604020202020204" pitchFamily="34" charset="0"/>
              <a:buChar char="•"/>
            </a:pPr>
            <a:r>
              <a:rPr lang="es-ES" sz="2800" dirty="0">
                <a:solidFill>
                  <a:schemeClr val="tx1"/>
                </a:solidFill>
              </a:rPr>
              <a:t>Una  vez  que el  Consejo  de  Salubridad General  comunica al Director  del establecimiento  que  ha  </a:t>
            </a:r>
            <a:r>
              <a:rPr lang="es-ES" sz="2800" i="1" dirty="0">
                <a:solidFill>
                  <a:schemeClr val="tx1"/>
                </a:solidFill>
              </a:rPr>
              <a:t>aprobado  esta  primera  fase</a:t>
            </a:r>
            <a:r>
              <a:rPr lang="es-ES" sz="2800" dirty="0">
                <a:solidFill>
                  <a:schemeClr val="tx1"/>
                </a:solidFill>
              </a:rPr>
              <a:t>,  se  considera  que  el  establecimiento  se  encuentra  en  </a:t>
            </a:r>
            <a:r>
              <a:rPr lang="es-ES" sz="2800" b="1" dirty="0">
                <a:solidFill>
                  <a:schemeClr val="tx1"/>
                </a:solidFill>
              </a:rPr>
              <a:t>proceso  de  certificación</a:t>
            </a:r>
            <a:r>
              <a:rPr lang="es-ES" sz="2800" dirty="0">
                <a:solidFill>
                  <a:schemeClr val="tx1"/>
                </a:solidFill>
              </a:rPr>
              <a:t>.</a:t>
            </a:r>
          </a:p>
          <a:p>
            <a:pPr marL="571500" indent="-571500" algn="just">
              <a:buFont typeface="Arial" panose="020B0604020202020204" pitchFamily="34" charset="0"/>
              <a:buChar char="•"/>
            </a:pPr>
            <a:endParaRPr lang="es-ES" sz="2800" dirty="0">
              <a:solidFill>
                <a:schemeClr val="tx1"/>
              </a:solidFill>
            </a:endParaRPr>
          </a:p>
          <a:p>
            <a:pPr marL="571500" indent="-571500" algn="just">
              <a:buFont typeface="Arial" panose="020B0604020202020204" pitchFamily="34" charset="0"/>
              <a:buChar char="•"/>
            </a:pPr>
            <a:r>
              <a:rPr lang="es-ES" sz="2800" dirty="0">
                <a:solidFill>
                  <a:schemeClr val="tx1"/>
                </a:solidFill>
              </a:rPr>
              <a:t>En  caso  de  </a:t>
            </a:r>
            <a:r>
              <a:rPr lang="es-ES" sz="2800" b="1" dirty="0">
                <a:solidFill>
                  <a:schemeClr val="tx1"/>
                </a:solidFill>
              </a:rPr>
              <a:t>cancelar  o  diferir</a:t>
            </a:r>
            <a:r>
              <a:rPr lang="es-ES" sz="2800" dirty="0">
                <a:solidFill>
                  <a:schemeClr val="tx1"/>
                </a:solidFill>
              </a:rPr>
              <a:t>  la  auditoría  que  programe  el  Consejo  de Salubridad  General, se le eliminará del listado de establecimientos en </a:t>
            </a:r>
            <a:r>
              <a:rPr lang="es-ES" sz="2800" dirty="0" smtClean="0">
                <a:solidFill>
                  <a:schemeClr val="tx1"/>
                </a:solidFill>
              </a:rPr>
              <a:t>        proceso</a:t>
            </a:r>
            <a:r>
              <a:rPr lang="es-ES" sz="2800" dirty="0">
                <a:solidFill>
                  <a:schemeClr val="tx1"/>
                </a:solidFill>
              </a:rPr>
              <a:t> de certificación que se publica  en  la  página  web  de  este  organismo;  asimismo,  </a:t>
            </a:r>
            <a:r>
              <a:rPr lang="es-ES" sz="2800" i="1" dirty="0">
                <a:solidFill>
                  <a:schemeClr val="tx1"/>
                </a:solidFill>
              </a:rPr>
              <a:t>no siendo posible reinscribirse en los siguientes seis meses</a:t>
            </a:r>
            <a:r>
              <a:rPr lang="es-ES" sz="2800" dirty="0">
                <a:solidFill>
                  <a:schemeClr val="tx1"/>
                </a:solidFill>
              </a:rPr>
              <a:t>.</a:t>
            </a:r>
          </a:p>
          <a:p>
            <a:pPr marL="571500" indent="-571500" algn="just">
              <a:buFont typeface="Arial" panose="020B0604020202020204" pitchFamily="34" charset="0"/>
              <a:buChar char="•"/>
            </a:pPr>
            <a:endParaRPr lang="es-ES" sz="2800" dirty="0">
              <a:solidFill>
                <a:schemeClr val="tx1"/>
              </a:solidFill>
            </a:endParaRPr>
          </a:p>
          <a:p>
            <a:pPr marL="571500" indent="-571500" algn="just">
              <a:buFont typeface="Arial" panose="020B0604020202020204" pitchFamily="34" charset="0"/>
              <a:buChar char="•"/>
            </a:pPr>
            <a:r>
              <a:rPr lang="es-ES" sz="2800" dirty="0">
                <a:solidFill>
                  <a:schemeClr val="tx1"/>
                </a:solidFill>
              </a:rPr>
              <a:t>Si la solicitud de  </a:t>
            </a:r>
            <a:r>
              <a:rPr lang="es-ES" sz="2800" b="1" dirty="0">
                <a:solidFill>
                  <a:schemeClr val="tx1"/>
                </a:solidFill>
              </a:rPr>
              <a:t>cancelación o diferimiento ocurre dentro de las tres         semanas previas a la auditoría</a:t>
            </a:r>
            <a:r>
              <a:rPr lang="es-ES" sz="2800" dirty="0">
                <a:solidFill>
                  <a:schemeClr val="tx1"/>
                </a:solidFill>
              </a:rPr>
              <a:t>, se considerará  como agravante y </a:t>
            </a:r>
            <a:r>
              <a:rPr lang="es-ES" sz="2800" i="1" dirty="0">
                <a:solidFill>
                  <a:schemeClr val="tx1"/>
                </a:solidFill>
              </a:rPr>
              <a:t>no podrá reinscribirse</a:t>
            </a:r>
            <a:r>
              <a:rPr lang="es-ES" sz="2800" dirty="0">
                <a:solidFill>
                  <a:schemeClr val="tx1"/>
                </a:solidFill>
              </a:rPr>
              <a:t> al proceso hasta</a:t>
            </a:r>
            <a:r>
              <a:rPr lang="es-ES" sz="2800" i="1" dirty="0">
                <a:solidFill>
                  <a:schemeClr val="tx1"/>
                </a:solidFill>
              </a:rPr>
              <a:t> después</a:t>
            </a:r>
            <a:r>
              <a:rPr lang="es-ES" sz="2800" dirty="0">
                <a:solidFill>
                  <a:schemeClr val="tx1"/>
                </a:solidFill>
              </a:rPr>
              <a:t> de haber transcurrido </a:t>
            </a:r>
            <a:r>
              <a:rPr lang="es-ES" sz="2800" i="1" dirty="0">
                <a:solidFill>
                  <a:schemeClr val="tx1"/>
                </a:solidFill>
              </a:rPr>
              <a:t>un año</a:t>
            </a:r>
            <a:r>
              <a:rPr lang="es-ES" sz="2800" dirty="0">
                <a:solidFill>
                  <a:schemeClr val="tx1"/>
                </a:solidFill>
              </a:rPr>
              <a:t> a  partir de la fecha de cancelación o diferimiento. </a:t>
            </a:r>
            <a:endParaRPr lang="es-MX" sz="2800" dirty="0">
              <a:solidFill>
                <a:schemeClr val="tx1"/>
              </a:solidFill>
            </a:endParaRPr>
          </a:p>
        </p:txBody>
      </p:sp>
    </p:spTree>
    <p:extLst>
      <p:ext uri="{BB962C8B-B14F-4D97-AF65-F5344CB8AC3E}">
        <p14:creationId xmlns:p14="http://schemas.microsoft.com/office/powerpoint/2010/main" val="388046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9FE8D519-0654-4A44-B8F8-C504AC6CB60E}"/>
              </a:ext>
            </a:extLst>
          </p:cNvPr>
          <p:cNvSpPr>
            <a:spLocks noGrp="1"/>
          </p:cNvSpPr>
          <p:nvPr>
            <p:ph type="subTitle" idx="1"/>
          </p:nvPr>
        </p:nvSpPr>
        <p:spPr>
          <a:xfrm>
            <a:off x="650875" y="1447800"/>
            <a:ext cx="11703050" cy="7015904"/>
          </a:xfrm>
        </p:spPr>
        <p:txBody>
          <a:bodyPr/>
          <a:lstStyle/>
          <a:p>
            <a:pPr algn="just"/>
            <a:r>
              <a:rPr lang="es-ES" sz="3200" dirty="0">
                <a:solidFill>
                  <a:schemeClr val="tx1"/>
                </a:solidFill>
              </a:rPr>
              <a:t> Se lleva a cabo por medio de la evaluación de las  Metas     Internacionales  de  Seguridad  de  los  Pacientes,  Estándares  de         </a:t>
            </a:r>
            <a:r>
              <a:rPr lang="es-ES" sz="3200" dirty="0" smtClean="0">
                <a:solidFill>
                  <a:schemeClr val="tx1"/>
                </a:solidFill>
              </a:rPr>
              <a:t>atención</a:t>
            </a:r>
            <a:r>
              <a:rPr lang="es-ES" sz="3200" dirty="0">
                <a:solidFill>
                  <a:schemeClr val="tx1"/>
                </a:solidFill>
              </a:rPr>
              <a:t>  al  paciente,  de  apoyo a la atención y estándares ponderados como indispensables calificados como cumplidos en  la </a:t>
            </a:r>
            <a:r>
              <a:rPr lang="es-ES" sz="3200" dirty="0" smtClean="0">
                <a:solidFill>
                  <a:schemeClr val="tx1"/>
                </a:solidFill>
              </a:rPr>
              <a:t>                   Autoevaluación</a:t>
            </a:r>
            <a:r>
              <a:rPr lang="es-ES" sz="3200" dirty="0">
                <a:solidFill>
                  <a:schemeClr val="tx1"/>
                </a:solidFill>
              </a:rPr>
              <a:t>. </a:t>
            </a:r>
            <a:endParaRPr lang="es-ES" sz="3200" dirty="0" smtClean="0">
              <a:solidFill>
                <a:schemeClr val="tx1"/>
              </a:solidFill>
            </a:endParaRPr>
          </a:p>
          <a:p>
            <a:pPr algn="just"/>
            <a:endParaRPr lang="es-ES" sz="3200" dirty="0">
              <a:solidFill>
                <a:schemeClr val="tx1"/>
              </a:solidFill>
            </a:endParaRPr>
          </a:p>
          <a:p>
            <a:pPr algn="just"/>
            <a:r>
              <a:rPr lang="es-ES" sz="3200" dirty="0">
                <a:solidFill>
                  <a:schemeClr val="tx1"/>
                </a:solidFill>
              </a:rPr>
              <a:t>La Auditoría se desarrolla con rastreadores, los cuales pueden ser de  tres tipos:  </a:t>
            </a:r>
          </a:p>
          <a:p>
            <a:pPr marL="742950" indent="-742950" algn="just">
              <a:buAutoNum type="arabicPeriod"/>
            </a:pPr>
            <a:r>
              <a:rPr lang="es-ES" sz="3200" dirty="0">
                <a:solidFill>
                  <a:schemeClr val="tx1"/>
                </a:solidFill>
              </a:rPr>
              <a:t>Rastreador de Paciente  </a:t>
            </a:r>
          </a:p>
          <a:p>
            <a:pPr marL="742950" indent="-742950" algn="just">
              <a:buAutoNum type="arabicPeriod"/>
            </a:pPr>
            <a:r>
              <a:rPr lang="es-ES" sz="3200" dirty="0">
                <a:solidFill>
                  <a:schemeClr val="tx1"/>
                </a:solidFill>
              </a:rPr>
              <a:t>Rastreador de Sistemas  </a:t>
            </a:r>
          </a:p>
          <a:p>
            <a:pPr marL="742950" indent="-742950" algn="just">
              <a:buAutoNum type="arabicPeriod"/>
            </a:pPr>
            <a:r>
              <a:rPr lang="es-ES" sz="3200" dirty="0">
                <a:solidFill>
                  <a:schemeClr val="tx1"/>
                </a:solidFill>
              </a:rPr>
              <a:t>Rastreador Indeterminado</a:t>
            </a:r>
            <a:endParaRPr lang="es-MX" sz="3600" dirty="0">
              <a:solidFill>
                <a:schemeClr val="tx1"/>
              </a:solidFill>
            </a:endParaRPr>
          </a:p>
        </p:txBody>
      </p:sp>
      <p:sp>
        <p:nvSpPr>
          <p:cNvPr id="4" name="3 CuadroTexto">
            <a:extLst>
              <a:ext uri="{FF2B5EF4-FFF2-40B4-BE49-F238E27FC236}">
                <a16:creationId xmlns:a16="http://schemas.microsoft.com/office/drawing/2014/main" xmlns="" id="{36A22346-B523-4848-B075-8BD8A06033A9}"/>
              </a:ext>
            </a:extLst>
          </p:cNvPr>
          <p:cNvSpPr txBox="1"/>
          <p:nvPr/>
        </p:nvSpPr>
        <p:spPr>
          <a:xfrm>
            <a:off x="269875" y="328344"/>
            <a:ext cx="10604090" cy="769441"/>
          </a:xfrm>
          <a:prstGeom prst="rect">
            <a:avLst/>
          </a:prstGeom>
          <a:noFill/>
        </p:spPr>
        <p:txBody>
          <a:bodyPr wrap="square" rtlCol="0">
            <a:spAutoFit/>
          </a:bodyPr>
          <a:lstStyle/>
          <a:p>
            <a:r>
              <a:rPr lang="es-MX" sz="4400" b="1" dirty="0">
                <a:effectLst>
                  <a:outerShdw blurRad="38100" dist="38100" dir="2700000" algn="tl">
                    <a:srgbClr val="000000">
                      <a:alpha val="43137"/>
                    </a:srgbClr>
                  </a:outerShdw>
                </a:effectLst>
              </a:rPr>
              <a:t>2A FASE: AUDITORÍA</a:t>
            </a:r>
          </a:p>
        </p:txBody>
      </p:sp>
    </p:spTree>
    <p:extLst>
      <p:ext uri="{BB962C8B-B14F-4D97-AF65-F5344CB8AC3E}">
        <p14:creationId xmlns:p14="http://schemas.microsoft.com/office/powerpoint/2010/main" val="1071835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6B35B368-2BC9-4B4F-A156-7F37639D7F7E}"/>
              </a:ext>
            </a:extLst>
          </p:cNvPr>
          <p:cNvSpPr>
            <a:spLocks noGrp="1"/>
          </p:cNvSpPr>
          <p:nvPr>
            <p:ph type="subTitle" idx="1"/>
          </p:nvPr>
        </p:nvSpPr>
        <p:spPr>
          <a:xfrm>
            <a:off x="650875" y="1847850"/>
            <a:ext cx="11703050" cy="6615854"/>
          </a:xfrm>
        </p:spPr>
        <p:txBody>
          <a:bodyPr/>
          <a:lstStyle/>
          <a:p>
            <a:r>
              <a:rPr lang="es-ES" sz="4000" dirty="0">
                <a:solidFill>
                  <a:schemeClr val="tx1"/>
                </a:solidFill>
              </a:rPr>
              <a:t>  Fase  del  proceso  en  donde  de  forma  colegiada  y  después  de  haber  revisado  puntualmente  cada  uno  de  los  Informes  de  Auditoría,  la  Comisión  para  la    Certificación  de Establecimientos  de  Atención Médica  (en adelante  la  Comisión)  dictamina:  </a:t>
            </a:r>
          </a:p>
          <a:p>
            <a:endParaRPr lang="es-ES" sz="4000" dirty="0">
              <a:solidFill>
                <a:schemeClr val="tx1"/>
              </a:solidFill>
            </a:endParaRPr>
          </a:p>
          <a:p>
            <a:r>
              <a:rPr lang="es-ES" sz="4000" dirty="0">
                <a:solidFill>
                  <a:schemeClr val="tx1"/>
                </a:solidFill>
              </a:rPr>
              <a:t>“Certificado” o  “No Certificado” </a:t>
            </a:r>
          </a:p>
          <a:p>
            <a:endParaRPr lang="es-ES" sz="4000" dirty="0">
              <a:solidFill>
                <a:schemeClr val="tx1"/>
              </a:solidFill>
            </a:endParaRPr>
          </a:p>
          <a:p>
            <a:endParaRPr lang="es-ES" sz="4000" dirty="0">
              <a:solidFill>
                <a:schemeClr val="tx1"/>
              </a:solidFill>
            </a:endParaRPr>
          </a:p>
          <a:p>
            <a:endParaRPr lang="es-MX" sz="4000" dirty="0">
              <a:solidFill>
                <a:schemeClr val="tx1"/>
              </a:solidFill>
            </a:endParaRPr>
          </a:p>
        </p:txBody>
      </p:sp>
      <p:sp>
        <p:nvSpPr>
          <p:cNvPr id="4" name="3 CuadroTexto">
            <a:extLst>
              <a:ext uri="{FF2B5EF4-FFF2-40B4-BE49-F238E27FC236}">
                <a16:creationId xmlns:a16="http://schemas.microsoft.com/office/drawing/2014/main" xmlns="" id="{E50529B7-F34E-45F9-A9AF-C2137A6603DE}"/>
              </a:ext>
            </a:extLst>
          </p:cNvPr>
          <p:cNvSpPr txBox="1"/>
          <p:nvPr/>
        </p:nvSpPr>
        <p:spPr>
          <a:xfrm>
            <a:off x="269875" y="328344"/>
            <a:ext cx="10604090" cy="769441"/>
          </a:xfrm>
          <a:prstGeom prst="rect">
            <a:avLst/>
          </a:prstGeom>
          <a:noFill/>
        </p:spPr>
        <p:txBody>
          <a:bodyPr wrap="square" rtlCol="0">
            <a:spAutoFit/>
          </a:bodyPr>
          <a:lstStyle/>
          <a:p>
            <a:r>
              <a:rPr lang="es-MX" sz="4400" b="1" dirty="0">
                <a:effectLst>
                  <a:outerShdw blurRad="38100" dist="38100" dir="2700000" algn="tl">
                    <a:srgbClr val="000000">
                      <a:alpha val="43137"/>
                    </a:srgbClr>
                  </a:outerShdw>
                </a:effectLst>
              </a:rPr>
              <a:t>3A FASE: DICTAMEN</a:t>
            </a:r>
          </a:p>
        </p:txBody>
      </p:sp>
    </p:spTree>
    <p:extLst>
      <p:ext uri="{BB962C8B-B14F-4D97-AF65-F5344CB8AC3E}">
        <p14:creationId xmlns:p14="http://schemas.microsoft.com/office/powerpoint/2010/main" val="4195697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1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5350" y="797349"/>
            <a:ext cx="10604090" cy="923330"/>
          </a:xfrm>
          <a:prstGeom prst="rect">
            <a:avLst/>
          </a:prstGeom>
          <a:noFill/>
        </p:spPr>
        <p:txBody>
          <a:bodyPr wrap="square" rtlCol="0">
            <a:spAutoFit/>
          </a:bodyPr>
          <a:lstStyle/>
          <a:p>
            <a:r>
              <a:rPr lang="es-MX" sz="5400" dirty="0"/>
              <a:t>CERTIFICACIÓN</a:t>
            </a:r>
          </a:p>
        </p:txBody>
      </p:sp>
      <p:sp>
        <p:nvSpPr>
          <p:cNvPr id="7" name="Subtítulo 6"/>
          <p:cNvSpPr>
            <a:spLocks noGrp="1"/>
          </p:cNvSpPr>
          <p:nvPr>
            <p:ph type="subTitle" idx="1"/>
          </p:nvPr>
        </p:nvSpPr>
        <p:spPr>
          <a:xfrm>
            <a:off x="650875" y="1946230"/>
            <a:ext cx="11703050" cy="7042495"/>
          </a:xfrm>
        </p:spPr>
        <p:txBody>
          <a:bodyPr/>
          <a:lstStyle/>
          <a:p>
            <a:r>
              <a:rPr lang="es-ES" sz="4000" dirty="0">
                <a:solidFill>
                  <a:schemeClr val="tx1"/>
                </a:solidFill>
              </a:rPr>
              <a:t>	</a:t>
            </a:r>
          </a:p>
          <a:p>
            <a:r>
              <a:rPr lang="es-ES" sz="4000" dirty="0">
                <a:solidFill>
                  <a:schemeClr val="tx1"/>
                </a:solidFill>
              </a:rPr>
              <a:t>Proceso mediante el cual el Consejo de Salubridad 	General reconoce a los establecimientos de atención 	médica, que participan de manera voluntaria y 	cumplen los estándares necesarios para brindar 	servicios con buena calidad en la atención médica    y 	seguridad a los pacientes.</a:t>
            </a:r>
            <a:endParaRPr lang="es-MX" sz="4000" dirty="0">
              <a:solidFill>
                <a:schemeClr val="tx1"/>
              </a:solidFill>
            </a:endParaRPr>
          </a:p>
        </p:txBody>
      </p:sp>
      <p:pic>
        <p:nvPicPr>
          <p:cNvPr id="5" name="Imagen 7" descr="Imagen que contiene dibujo, competencia de atletismo&#10;&#10;Descripción generada automáticamente">
            <a:extLst>
              <a:ext uri="{FF2B5EF4-FFF2-40B4-BE49-F238E27FC236}">
                <a16:creationId xmlns:a16="http://schemas.microsoft.com/office/drawing/2014/main" xmlns="" id="{138EBF40-5594-42FF-A51A-67A0311C441E}"/>
              </a:ext>
            </a:extLst>
          </p:cNvPr>
          <p:cNvPicPr>
            <a:picLocks noChangeAspect="1"/>
          </p:cNvPicPr>
          <p:nvPr/>
        </p:nvPicPr>
        <p:blipFill rotWithShape="1">
          <a:blip r:embed="rId2"/>
          <a:srcRect l="314" r="3454"/>
          <a:stretch/>
        </p:blipFill>
        <p:spPr>
          <a:xfrm>
            <a:off x="9651262" y="6179888"/>
            <a:ext cx="2702663" cy="236370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23127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328344"/>
            <a:ext cx="10604090" cy="923330"/>
          </a:xfrm>
          <a:prstGeom prst="rect">
            <a:avLst/>
          </a:prstGeom>
          <a:noFill/>
        </p:spPr>
        <p:txBody>
          <a:bodyPr wrap="square" rtlCol="0">
            <a:spAutoFit/>
          </a:bodyPr>
          <a:lstStyle/>
          <a:p>
            <a:r>
              <a:rPr lang="es-MX" sz="5400" dirty="0"/>
              <a:t>OBJETIVOS</a:t>
            </a:r>
          </a:p>
        </p:txBody>
      </p:sp>
      <p:sp>
        <p:nvSpPr>
          <p:cNvPr id="7" name="Subtítulo 6"/>
          <p:cNvSpPr>
            <a:spLocks noGrp="1"/>
          </p:cNvSpPr>
          <p:nvPr>
            <p:ph type="subTitle" idx="1"/>
          </p:nvPr>
        </p:nvSpPr>
        <p:spPr>
          <a:xfrm>
            <a:off x="650875" y="1946230"/>
            <a:ext cx="11703050" cy="7042495"/>
          </a:xfrm>
        </p:spPr>
        <p:txBody>
          <a:bodyPr/>
          <a:lstStyle/>
          <a:p>
            <a:pPr marL="685800" indent="-685800" algn="just">
              <a:buFont typeface="Arial" panose="020B0604020202020204" pitchFamily="34" charset="0"/>
              <a:buChar char="•"/>
            </a:pPr>
            <a:r>
              <a:rPr lang="es-ES" sz="4000" dirty="0">
                <a:solidFill>
                  <a:schemeClr val="tx1"/>
                </a:solidFill>
              </a:rPr>
              <a:t>Coadyuvar en la mejora continua de la calidad de los servicios de atención médica y de la seguridad que se brinda a los pacientes</a:t>
            </a:r>
          </a:p>
          <a:p>
            <a:pPr marL="685800" indent="-685800" algn="just">
              <a:buFont typeface="Arial" panose="020B0604020202020204" pitchFamily="34" charset="0"/>
              <a:buChar char="•"/>
            </a:pPr>
            <a:endParaRPr lang="es-ES" sz="4000" dirty="0">
              <a:solidFill>
                <a:schemeClr val="tx1"/>
              </a:solidFill>
            </a:endParaRPr>
          </a:p>
          <a:p>
            <a:pPr marL="685800" indent="-685800" algn="just">
              <a:buFont typeface="Arial" panose="020B0604020202020204" pitchFamily="34" charset="0"/>
              <a:buChar char="•"/>
            </a:pPr>
            <a:r>
              <a:rPr lang="es-ES" sz="4000" dirty="0">
                <a:solidFill>
                  <a:schemeClr val="tx1"/>
                </a:solidFill>
              </a:rPr>
              <a:t>Impulsar a mantener ventajas competitivas para alcanzar, sostener y mejorar su posición en el entorno.</a:t>
            </a:r>
            <a:endParaRPr lang="es-MX" sz="4000" dirty="0">
              <a:solidFill>
                <a:schemeClr val="tx1"/>
              </a:solidFill>
            </a:endParaRPr>
          </a:p>
        </p:txBody>
      </p:sp>
    </p:spTree>
    <p:extLst>
      <p:ext uri="{BB962C8B-B14F-4D97-AF65-F5344CB8AC3E}">
        <p14:creationId xmlns:p14="http://schemas.microsoft.com/office/powerpoint/2010/main" val="294282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328344"/>
            <a:ext cx="10604090" cy="923330"/>
          </a:xfrm>
          <a:prstGeom prst="rect">
            <a:avLst/>
          </a:prstGeom>
          <a:noFill/>
        </p:spPr>
        <p:txBody>
          <a:bodyPr wrap="square" rtlCol="0">
            <a:spAutoFit/>
          </a:bodyPr>
          <a:lstStyle/>
          <a:p>
            <a:r>
              <a:rPr lang="es-MX" sz="5400" dirty="0"/>
              <a:t>VENTAJAS COMPETITIVAS</a:t>
            </a:r>
          </a:p>
        </p:txBody>
      </p:sp>
      <p:sp>
        <p:nvSpPr>
          <p:cNvPr id="7" name="Subtítulo 6"/>
          <p:cNvSpPr>
            <a:spLocks noGrp="1"/>
          </p:cNvSpPr>
          <p:nvPr>
            <p:ph type="subTitle" idx="1"/>
          </p:nvPr>
        </p:nvSpPr>
        <p:spPr>
          <a:xfrm>
            <a:off x="650875" y="1524000"/>
            <a:ext cx="11703050" cy="7464725"/>
          </a:xfrm>
        </p:spPr>
        <p:txBody>
          <a:bodyPr/>
          <a:lstStyle/>
          <a:p>
            <a:pPr marL="685800" indent="-685800" algn="just">
              <a:buFont typeface="Arial" panose="020B0604020202020204" pitchFamily="34" charset="0"/>
              <a:buChar char="•"/>
            </a:pPr>
            <a:r>
              <a:rPr lang="es-ES" sz="3600" dirty="0">
                <a:solidFill>
                  <a:schemeClr val="tx1"/>
                </a:solidFill>
              </a:rPr>
              <a:t>Demuestra que se cumplen estándares que tienen como referencia la:</a:t>
            </a:r>
          </a:p>
          <a:p>
            <a:pPr algn="just"/>
            <a:r>
              <a:rPr lang="es-ES" sz="3600" dirty="0">
                <a:solidFill>
                  <a:schemeClr val="tx1"/>
                </a:solidFill>
              </a:rPr>
              <a:t>	1. Seguridad de los pacientes</a:t>
            </a:r>
          </a:p>
          <a:p>
            <a:pPr algn="just"/>
            <a:r>
              <a:rPr lang="es-ES" sz="3600" dirty="0">
                <a:solidFill>
                  <a:schemeClr val="tx1"/>
                </a:solidFill>
              </a:rPr>
              <a:t>	2. Calidad de la atención</a:t>
            </a:r>
          </a:p>
          <a:p>
            <a:pPr algn="just"/>
            <a:r>
              <a:rPr lang="es-ES" sz="3600" dirty="0">
                <a:solidFill>
                  <a:schemeClr val="tx1"/>
                </a:solidFill>
              </a:rPr>
              <a:t>	3.  Seguridad de las instalaciones</a:t>
            </a:r>
          </a:p>
          <a:p>
            <a:pPr algn="just"/>
            <a:r>
              <a:rPr lang="es-ES" sz="3600" dirty="0">
                <a:solidFill>
                  <a:schemeClr val="tx1"/>
                </a:solidFill>
              </a:rPr>
              <a:t>	4. Normatividad vigente en salud.</a:t>
            </a:r>
          </a:p>
          <a:p>
            <a:pPr marL="685800" indent="-685800" algn="just">
              <a:buFont typeface="Arial" panose="020B0604020202020204" pitchFamily="34" charset="0"/>
              <a:buChar char="•"/>
            </a:pPr>
            <a:endParaRPr lang="es-ES" sz="3600" dirty="0">
              <a:solidFill>
                <a:schemeClr val="tx1"/>
              </a:solidFill>
            </a:endParaRPr>
          </a:p>
          <a:p>
            <a:pPr marL="685800" indent="-685800" algn="just">
              <a:buFont typeface="Arial" panose="020B0604020202020204" pitchFamily="34" charset="0"/>
              <a:buChar char="•"/>
            </a:pPr>
            <a:r>
              <a:rPr lang="es-ES" sz="3600" dirty="0">
                <a:solidFill>
                  <a:schemeClr val="tx1"/>
                </a:solidFill>
              </a:rPr>
              <a:t>Evidencia el compromiso con la mejora continua que se tiene con el paciente, su familia, el personal del establecimiento y la sociedad.</a:t>
            </a:r>
          </a:p>
          <a:p>
            <a:pPr marL="685800" indent="-685800" algn="just">
              <a:buFont typeface="Arial" panose="020B0604020202020204" pitchFamily="34" charset="0"/>
              <a:buChar char="•"/>
            </a:pPr>
            <a:r>
              <a:rPr lang="es-ES" sz="3600" dirty="0">
                <a:solidFill>
                  <a:schemeClr val="tx1"/>
                </a:solidFill>
              </a:rPr>
              <a:t>El establecimiento es competitivo.</a:t>
            </a:r>
            <a:endParaRPr lang="es-MX" sz="2000" dirty="0">
              <a:solidFill>
                <a:schemeClr val="tx1"/>
              </a:solidFill>
            </a:endParaRPr>
          </a:p>
          <a:p>
            <a:pPr algn="just"/>
            <a:endParaRPr lang="es-MX" sz="3600" dirty="0">
              <a:solidFill>
                <a:schemeClr val="tx1"/>
              </a:solidFill>
            </a:endParaRPr>
          </a:p>
        </p:txBody>
      </p:sp>
    </p:spTree>
    <p:extLst>
      <p:ext uri="{BB962C8B-B14F-4D97-AF65-F5344CB8AC3E}">
        <p14:creationId xmlns:p14="http://schemas.microsoft.com/office/powerpoint/2010/main" val="15438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328344"/>
            <a:ext cx="10604090" cy="923330"/>
          </a:xfrm>
          <a:prstGeom prst="rect">
            <a:avLst/>
          </a:prstGeom>
          <a:noFill/>
        </p:spPr>
        <p:txBody>
          <a:bodyPr wrap="square" rtlCol="0">
            <a:spAutoFit/>
          </a:bodyPr>
          <a:lstStyle/>
          <a:p>
            <a:r>
              <a:rPr lang="es-MX" sz="5400" dirty="0"/>
              <a:t>INTRODUCCIÓN</a:t>
            </a:r>
          </a:p>
        </p:txBody>
      </p:sp>
      <p:sp>
        <p:nvSpPr>
          <p:cNvPr id="7" name="Subtítulo 6"/>
          <p:cNvSpPr>
            <a:spLocks noGrp="1"/>
          </p:cNvSpPr>
          <p:nvPr>
            <p:ph type="subTitle" idx="1"/>
          </p:nvPr>
        </p:nvSpPr>
        <p:spPr>
          <a:xfrm>
            <a:off x="457200" y="1752600"/>
            <a:ext cx="11430000" cy="7197897"/>
          </a:xfrm>
        </p:spPr>
        <p:txBody>
          <a:bodyPr/>
          <a:lstStyle/>
          <a:p>
            <a:pPr marL="571500" indent="-571500" algn="just">
              <a:buFont typeface="Arial" panose="020B0604020202020204" pitchFamily="34" charset="0"/>
              <a:buChar char="•"/>
            </a:pPr>
            <a:r>
              <a:rPr lang="es-ES" sz="3600" dirty="0">
                <a:solidFill>
                  <a:schemeClr val="tx1"/>
                </a:solidFill>
              </a:rPr>
              <a:t>El  </a:t>
            </a:r>
            <a:r>
              <a:rPr lang="es-ES" sz="3600" b="1" dirty="0">
                <a:solidFill>
                  <a:schemeClr val="tx1"/>
                </a:solidFill>
                <a:effectLst>
                  <a:outerShdw blurRad="38100" dist="38100" dir="2700000" algn="tl">
                    <a:srgbClr val="000000">
                      <a:alpha val="43137"/>
                    </a:srgbClr>
                  </a:outerShdw>
                </a:effectLst>
              </a:rPr>
              <a:t>Consejo  de  Salubridad  General </a:t>
            </a:r>
            <a:r>
              <a:rPr lang="es-ES" sz="3600" dirty="0">
                <a:solidFill>
                  <a:schemeClr val="tx1"/>
                </a:solidFill>
              </a:rPr>
              <a:t> es  un  órgano  del  Estado  Mexicano  establecido  desde  1871,    su  </a:t>
            </a:r>
            <a:r>
              <a:rPr lang="es-ES" sz="3600" dirty="0" err="1" smtClean="0">
                <a:solidFill>
                  <a:schemeClr val="tx1"/>
                </a:solidFill>
              </a:rPr>
              <a:t>ámbitode</a:t>
            </a:r>
            <a:r>
              <a:rPr lang="es-ES" sz="3600" dirty="0">
                <a:solidFill>
                  <a:schemeClr val="tx1"/>
                </a:solidFill>
              </a:rPr>
              <a:t> </a:t>
            </a:r>
            <a:r>
              <a:rPr lang="es-ES" sz="3600" dirty="0" smtClean="0">
                <a:solidFill>
                  <a:schemeClr val="tx1"/>
                </a:solidFill>
              </a:rPr>
              <a:t>acción</a:t>
            </a:r>
            <a:r>
              <a:rPr lang="es-ES" sz="3600" dirty="0">
                <a:solidFill>
                  <a:schemeClr val="tx1"/>
                </a:solidFill>
              </a:rPr>
              <a:t>  y  competencia  se  encuentra  fundamento  </a:t>
            </a:r>
            <a:r>
              <a:rPr lang="es-ES" sz="3600" dirty="0" smtClean="0">
                <a:solidFill>
                  <a:schemeClr val="tx1"/>
                </a:solidFill>
              </a:rPr>
              <a:t>   </a:t>
            </a:r>
            <a:r>
              <a:rPr lang="es-ES" sz="3600" dirty="0">
                <a:solidFill>
                  <a:schemeClr val="tx1"/>
                </a:solidFill>
              </a:rPr>
              <a:t>en  el  artículo  73,  fracción  XVI  de  la  Constitución  </a:t>
            </a:r>
            <a:r>
              <a:rPr lang="es-ES" sz="3600" dirty="0" smtClean="0">
                <a:solidFill>
                  <a:schemeClr val="tx1"/>
                </a:solidFill>
              </a:rPr>
              <a:t>      Política</a:t>
            </a:r>
            <a:r>
              <a:rPr lang="es-ES" sz="3600" dirty="0">
                <a:solidFill>
                  <a:schemeClr val="tx1"/>
                </a:solidFill>
              </a:rPr>
              <a:t>  de  los  Estados  Unidos Mexicanos, donde se </a:t>
            </a:r>
            <a:r>
              <a:rPr lang="es-ES" sz="3600" dirty="0" smtClean="0">
                <a:solidFill>
                  <a:schemeClr val="tx1"/>
                </a:solidFill>
              </a:rPr>
              <a:t>     establece</a:t>
            </a:r>
            <a:r>
              <a:rPr lang="es-ES" sz="3600" dirty="0">
                <a:solidFill>
                  <a:schemeClr val="tx1"/>
                </a:solidFill>
              </a:rPr>
              <a:t> que   depende directamente del Presidente de </a:t>
            </a:r>
            <a:r>
              <a:rPr lang="es-ES" sz="3600" dirty="0" smtClean="0">
                <a:solidFill>
                  <a:schemeClr val="tx1"/>
                </a:solidFill>
              </a:rPr>
              <a:t> la</a:t>
            </a:r>
            <a:r>
              <a:rPr lang="es-ES" sz="3600" dirty="0">
                <a:solidFill>
                  <a:schemeClr val="tx1"/>
                </a:solidFill>
              </a:rPr>
              <a:t> República,  sin intervención de alguna Secretaría de </a:t>
            </a:r>
            <a:r>
              <a:rPr lang="es-ES" sz="3600" dirty="0" smtClean="0">
                <a:solidFill>
                  <a:schemeClr val="tx1"/>
                </a:solidFill>
              </a:rPr>
              <a:t>     Estado</a:t>
            </a:r>
            <a:r>
              <a:rPr lang="es-ES" sz="3600" dirty="0">
                <a:solidFill>
                  <a:schemeClr val="tx1"/>
                </a:solidFill>
              </a:rPr>
              <a:t> y el artículo 4º de la Ley General de Salud, le da el </a:t>
            </a:r>
            <a:r>
              <a:rPr lang="es-ES" sz="3600" dirty="0" smtClean="0">
                <a:solidFill>
                  <a:schemeClr val="tx1"/>
                </a:solidFill>
              </a:rPr>
              <a:t>carácter</a:t>
            </a:r>
            <a:r>
              <a:rPr lang="es-ES" sz="3600" dirty="0">
                <a:solidFill>
                  <a:schemeClr val="tx1"/>
                </a:solidFill>
              </a:rPr>
              <a:t>  de autoridad sanitaria del país, precedido únicamente     por el Presidente de la República. </a:t>
            </a:r>
            <a:endParaRPr lang="es-MX" sz="3600" dirty="0">
              <a:solidFill>
                <a:schemeClr val="tx1"/>
              </a:solidFill>
            </a:endParaRPr>
          </a:p>
        </p:txBody>
      </p:sp>
    </p:spTree>
    <p:extLst>
      <p:ext uri="{BB962C8B-B14F-4D97-AF65-F5344CB8AC3E}">
        <p14:creationId xmlns:p14="http://schemas.microsoft.com/office/powerpoint/2010/main" val="4269557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328344"/>
            <a:ext cx="10604090" cy="923330"/>
          </a:xfrm>
          <a:prstGeom prst="rect">
            <a:avLst/>
          </a:prstGeom>
          <a:noFill/>
        </p:spPr>
        <p:txBody>
          <a:bodyPr wrap="square" rtlCol="0">
            <a:spAutoFit/>
          </a:bodyPr>
          <a:lstStyle/>
          <a:p>
            <a:r>
              <a:rPr lang="es-MX" sz="5400" dirty="0"/>
              <a:t>FASES DE CERTIFICACIÓN</a:t>
            </a:r>
          </a:p>
        </p:txBody>
      </p:sp>
      <p:sp>
        <p:nvSpPr>
          <p:cNvPr id="7" name="Subtítulo 6"/>
          <p:cNvSpPr>
            <a:spLocks noGrp="1"/>
          </p:cNvSpPr>
          <p:nvPr>
            <p:ph type="subTitle" idx="1"/>
          </p:nvPr>
        </p:nvSpPr>
        <p:spPr>
          <a:xfrm>
            <a:off x="650875" y="1946230"/>
            <a:ext cx="11703050" cy="7042495"/>
          </a:xfrm>
        </p:spPr>
        <p:txBody>
          <a:bodyPr/>
          <a:lstStyle/>
          <a:p>
            <a:pPr algn="just"/>
            <a:r>
              <a:rPr lang="es-ES" sz="4000" dirty="0">
                <a:solidFill>
                  <a:schemeClr val="tx1"/>
                </a:solidFill>
              </a:rPr>
              <a:t>A  través  de  las  cuales  el  Consejo  de  Salubridad  </a:t>
            </a:r>
            <a:r>
              <a:rPr lang="es-ES" sz="4000" dirty="0" smtClean="0">
                <a:solidFill>
                  <a:schemeClr val="tx1"/>
                </a:solidFill>
              </a:rPr>
              <a:t>     General</a:t>
            </a:r>
            <a:r>
              <a:rPr lang="es-ES" sz="4000" dirty="0">
                <a:solidFill>
                  <a:schemeClr val="tx1"/>
                </a:solidFill>
              </a:rPr>
              <a:t>  evalúa  el  cumplimiento  de  estándares  de  </a:t>
            </a:r>
            <a:r>
              <a:rPr lang="es-ES" sz="4000" dirty="0" smtClean="0">
                <a:solidFill>
                  <a:schemeClr val="tx1"/>
                </a:solidFill>
              </a:rPr>
              <a:t>   calidad</a:t>
            </a:r>
            <a:r>
              <a:rPr lang="es-ES" sz="4000" dirty="0">
                <a:solidFill>
                  <a:schemeClr val="tx1"/>
                </a:solidFill>
              </a:rPr>
              <a:t>  y  seguridad  del  paciente  en  la  estructura, </a:t>
            </a:r>
            <a:r>
              <a:rPr lang="es-ES" sz="4000" dirty="0" smtClean="0">
                <a:solidFill>
                  <a:schemeClr val="tx1"/>
                </a:solidFill>
              </a:rPr>
              <a:t>    procesos</a:t>
            </a:r>
            <a:r>
              <a:rPr lang="es-ES" sz="4000" dirty="0">
                <a:solidFill>
                  <a:schemeClr val="tx1"/>
                </a:solidFill>
              </a:rPr>
              <a:t>  y  resultados. </a:t>
            </a:r>
          </a:p>
          <a:p>
            <a:pPr algn="just"/>
            <a:endParaRPr lang="es-ES" sz="4000" dirty="0">
              <a:solidFill>
                <a:schemeClr val="tx1"/>
              </a:solidFill>
            </a:endParaRPr>
          </a:p>
          <a:p>
            <a:pPr algn="just"/>
            <a:r>
              <a:rPr lang="es-ES" sz="4000" dirty="0">
                <a:solidFill>
                  <a:schemeClr val="tx1"/>
                </a:solidFill>
              </a:rPr>
              <a:t>  1. Inscripción y Autoevaluación.  </a:t>
            </a:r>
          </a:p>
          <a:p>
            <a:pPr algn="just"/>
            <a:r>
              <a:rPr lang="es-ES" sz="4000" dirty="0">
                <a:solidFill>
                  <a:schemeClr val="tx1"/>
                </a:solidFill>
              </a:rPr>
              <a:t>  2. Auditoría.  </a:t>
            </a:r>
          </a:p>
          <a:p>
            <a:pPr algn="just"/>
            <a:r>
              <a:rPr lang="es-ES" sz="4000" dirty="0">
                <a:solidFill>
                  <a:schemeClr val="tx1"/>
                </a:solidFill>
              </a:rPr>
              <a:t>  3. Dictamen. </a:t>
            </a:r>
            <a:endParaRPr lang="es-MX" sz="4000" dirty="0">
              <a:solidFill>
                <a:schemeClr val="tx1"/>
              </a:solidFill>
            </a:endParaRPr>
          </a:p>
        </p:txBody>
      </p:sp>
      <p:pic>
        <p:nvPicPr>
          <p:cNvPr id="5" name="Imagen 2"/>
          <p:cNvPicPr>
            <a:picLocks noChangeAspect="1"/>
          </p:cNvPicPr>
          <p:nvPr/>
        </p:nvPicPr>
        <p:blipFill>
          <a:blip r:embed="rId2"/>
          <a:stretch>
            <a:fillRect/>
          </a:stretch>
        </p:blipFill>
        <p:spPr>
          <a:xfrm>
            <a:off x="7748599" y="4174435"/>
            <a:ext cx="4483157" cy="3896139"/>
          </a:xfrm>
          <a:prstGeom prst="rect">
            <a:avLst/>
          </a:prstGeom>
        </p:spPr>
      </p:pic>
    </p:spTree>
    <p:extLst>
      <p:ext uri="{BB962C8B-B14F-4D97-AF65-F5344CB8AC3E}">
        <p14:creationId xmlns:p14="http://schemas.microsoft.com/office/powerpoint/2010/main" val="30425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328344"/>
            <a:ext cx="10604090" cy="769441"/>
          </a:xfrm>
          <a:prstGeom prst="rect">
            <a:avLst/>
          </a:prstGeom>
          <a:noFill/>
        </p:spPr>
        <p:txBody>
          <a:bodyPr wrap="square" rtlCol="0">
            <a:spAutoFit/>
          </a:bodyPr>
          <a:lstStyle/>
          <a:p>
            <a:r>
              <a:rPr lang="es-MX" sz="4400" b="1" dirty="0">
                <a:effectLst>
                  <a:outerShdw blurRad="38100" dist="38100" dir="2700000" algn="tl">
                    <a:srgbClr val="000000">
                      <a:alpha val="43137"/>
                    </a:srgbClr>
                  </a:outerShdw>
                </a:effectLst>
              </a:rPr>
              <a:t>1ER FASE: INSCRIPCION</a:t>
            </a:r>
          </a:p>
        </p:txBody>
      </p:sp>
      <p:sp>
        <p:nvSpPr>
          <p:cNvPr id="7" name="Subtítulo 6"/>
          <p:cNvSpPr>
            <a:spLocks noGrp="1"/>
          </p:cNvSpPr>
          <p:nvPr>
            <p:ph type="subTitle" idx="1"/>
          </p:nvPr>
        </p:nvSpPr>
        <p:spPr>
          <a:xfrm>
            <a:off x="650875" y="1679530"/>
            <a:ext cx="11703050" cy="7042495"/>
          </a:xfrm>
        </p:spPr>
        <p:txBody>
          <a:bodyPr/>
          <a:lstStyle/>
          <a:p>
            <a:pPr marL="571500" indent="-571500" algn="just">
              <a:buFont typeface="Arial" panose="020B0604020202020204" pitchFamily="34" charset="0"/>
              <a:buChar char="•"/>
            </a:pPr>
            <a:r>
              <a:rPr lang="es-ES" sz="3200" dirty="0">
                <a:solidFill>
                  <a:schemeClr val="tx1"/>
                </a:solidFill>
              </a:rPr>
              <a:t>Tener, por lo menos, </a:t>
            </a:r>
            <a:r>
              <a:rPr lang="es-ES" sz="3200" b="1" dirty="0">
                <a:solidFill>
                  <a:schemeClr val="tx1"/>
                </a:solidFill>
              </a:rPr>
              <a:t>un año de funcionamiento</a:t>
            </a:r>
            <a:r>
              <a:rPr lang="es-ES" sz="3200" dirty="0">
                <a:solidFill>
                  <a:schemeClr val="tx1"/>
                </a:solidFill>
              </a:rPr>
              <a:t>. </a:t>
            </a:r>
          </a:p>
          <a:p>
            <a:pPr marL="571500" indent="-571500" algn="just">
              <a:buFont typeface="Arial" panose="020B0604020202020204" pitchFamily="34" charset="0"/>
              <a:buChar char="•"/>
            </a:pPr>
            <a:r>
              <a:rPr lang="es-MX" sz="3200" b="1" dirty="0">
                <a:solidFill>
                  <a:schemeClr val="tx1"/>
                </a:solidFill>
              </a:rPr>
              <a:t>Contar con las Autorizaciones Sanitarias </a:t>
            </a:r>
            <a:r>
              <a:rPr lang="es-MX" sz="3200" dirty="0">
                <a:solidFill>
                  <a:schemeClr val="tx1"/>
                </a:solidFill>
              </a:rPr>
              <a:t>que correspondan a los servicios que brinda (Licencias Sanitarias, Avisos de Funcionamiento y Avisos de Responsable Sanitario)</a:t>
            </a:r>
            <a:r>
              <a:rPr lang="es-ES" sz="3200" dirty="0" smtClean="0">
                <a:solidFill>
                  <a:schemeClr val="tx1"/>
                </a:solidFill>
              </a:rPr>
              <a:t>.</a:t>
            </a:r>
            <a:endParaRPr lang="es-ES" sz="3200" dirty="0">
              <a:solidFill>
                <a:schemeClr val="tx1"/>
              </a:solidFill>
            </a:endParaRPr>
          </a:p>
          <a:p>
            <a:pPr marL="571500" indent="-571500" algn="just">
              <a:buFont typeface="Arial" panose="020B0604020202020204" pitchFamily="34" charset="0"/>
              <a:buChar char="•"/>
            </a:pPr>
            <a:r>
              <a:rPr lang="es-ES" sz="3200" dirty="0">
                <a:solidFill>
                  <a:schemeClr val="tx1"/>
                </a:solidFill>
              </a:rPr>
              <a:t>No  tener  </a:t>
            </a:r>
            <a:r>
              <a:rPr lang="es-ES" sz="3200" b="1" dirty="0">
                <a:solidFill>
                  <a:schemeClr val="tx1"/>
                </a:solidFill>
              </a:rPr>
              <a:t>procedimientos  administrativos  abiertos</a:t>
            </a:r>
            <a:r>
              <a:rPr lang="es-ES" sz="3200" dirty="0">
                <a:solidFill>
                  <a:schemeClr val="tx1"/>
                </a:solidFill>
              </a:rPr>
              <a:t>  con  la  Comisión  Federal  para  la  Protección  contra  Riesgos  Sanitarios  o  con  las  áreas  de  regulación  sanitaria  de     las  entidades  federativas.  </a:t>
            </a:r>
          </a:p>
          <a:p>
            <a:pPr marL="571500" indent="-571500" algn="just">
              <a:buFont typeface="Arial" panose="020B0604020202020204" pitchFamily="34" charset="0"/>
              <a:buChar char="•"/>
            </a:pPr>
            <a:r>
              <a:rPr lang="es-ES" sz="3200" dirty="0">
                <a:solidFill>
                  <a:schemeClr val="tx1"/>
                </a:solidFill>
              </a:rPr>
              <a:t>No  contar  con  </a:t>
            </a:r>
            <a:r>
              <a:rPr lang="es-ES" sz="3200" b="1" dirty="0">
                <a:solidFill>
                  <a:schemeClr val="tx1"/>
                </a:solidFill>
              </a:rPr>
              <a:t>sanción  de  inhabilitación</a:t>
            </a:r>
            <a:r>
              <a:rPr lang="es-ES" sz="3200" dirty="0">
                <a:solidFill>
                  <a:schemeClr val="tx1"/>
                </a:solidFill>
              </a:rPr>
              <a:t>   relacionada    con  la  prestación  de  servicios  de  atención médica, impuesta por autoridad administrativa</a:t>
            </a:r>
            <a:r>
              <a:rPr lang="es-ES" sz="3200" dirty="0" smtClean="0">
                <a:solidFill>
                  <a:schemeClr val="tx1"/>
                </a:solidFill>
              </a:rPr>
              <a:t>.</a:t>
            </a:r>
          </a:p>
          <a:p>
            <a:pPr marL="571500" indent="-571500" algn="just">
              <a:buFont typeface="Arial" panose="020B0604020202020204" pitchFamily="34" charset="0"/>
              <a:buChar char="•"/>
            </a:pPr>
            <a:r>
              <a:rPr lang="es-MX" sz="3200" dirty="0">
                <a:solidFill>
                  <a:schemeClr val="tx1"/>
                </a:solidFill>
              </a:rPr>
              <a:t>Deberán contar con la </a:t>
            </a:r>
            <a:r>
              <a:rPr lang="es-MX" sz="3200" b="1" dirty="0">
                <a:solidFill>
                  <a:schemeClr val="tx1"/>
                </a:solidFill>
              </a:rPr>
              <a:t>Acreditación</a:t>
            </a:r>
            <a:r>
              <a:rPr lang="es-MX" sz="3200" dirty="0">
                <a:solidFill>
                  <a:schemeClr val="tx1"/>
                </a:solidFill>
              </a:rPr>
              <a:t> como prestadores de servicios de salud. </a:t>
            </a:r>
          </a:p>
          <a:p>
            <a:pPr marL="571500" indent="-571500" algn="just">
              <a:buFont typeface="Arial" panose="020B0604020202020204" pitchFamily="34" charset="0"/>
              <a:buChar char="•"/>
            </a:pPr>
            <a:endParaRPr lang="es-MX" sz="3200" dirty="0">
              <a:solidFill>
                <a:schemeClr val="tx1"/>
              </a:solidFill>
            </a:endParaRPr>
          </a:p>
        </p:txBody>
      </p:sp>
    </p:spTree>
    <p:extLst>
      <p:ext uri="{BB962C8B-B14F-4D97-AF65-F5344CB8AC3E}">
        <p14:creationId xmlns:p14="http://schemas.microsoft.com/office/powerpoint/2010/main" val="193245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50875" y="1656523"/>
            <a:ext cx="11703050" cy="6807182"/>
          </a:xfrm>
        </p:spPr>
        <p:txBody>
          <a:bodyPr/>
          <a:lstStyle/>
          <a:p>
            <a:pPr algn="just"/>
            <a:r>
              <a:rPr lang="es-MX" sz="3200" dirty="0">
                <a:solidFill>
                  <a:schemeClr val="tx1"/>
                </a:solidFill>
                <a:latin typeface="Calibri (Cuerpo)"/>
              </a:rPr>
              <a:t>Los establecimientos que cumplan los requisitos antes descritos, están en posibilidades de iniciar la Fase de Registro, la cual inicia cuando se reciben en el Consejo de Salubridad General los siguientes documentos:</a:t>
            </a:r>
          </a:p>
          <a:p>
            <a:pPr algn="just"/>
            <a:endParaRPr lang="es-MX" sz="3200" dirty="0">
              <a:solidFill>
                <a:schemeClr val="tx1"/>
              </a:solidFill>
              <a:latin typeface="Calibri (Cuerpo)"/>
            </a:endParaRPr>
          </a:p>
          <a:p>
            <a:pPr marL="514350" indent="-514350" algn="just">
              <a:buAutoNum type="alphaLcParenR"/>
            </a:pPr>
            <a:r>
              <a:rPr lang="es-MX" sz="3200" b="1" dirty="0" smtClean="0">
                <a:solidFill>
                  <a:schemeClr val="tx1"/>
                </a:solidFill>
                <a:latin typeface="Calibri (Cuerpo)"/>
              </a:rPr>
              <a:t>Oficio </a:t>
            </a:r>
            <a:r>
              <a:rPr lang="es-MX" sz="3200" b="1" dirty="0">
                <a:solidFill>
                  <a:schemeClr val="tx1"/>
                </a:solidFill>
                <a:latin typeface="Calibri (Cuerpo)"/>
              </a:rPr>
              <a:t>de solicitud </a:t>
            </a:r>
            <a:endParaRPr lang="es-MX" sz="3200" b="1" dirty="0" smtClean="0">
              <a:solidFill>
                <a:schemeClr val="tx1"/>
              </a:solidFill>
              <a:latin typeface="Calibri (Cuerpo)"/>
            </a:endParaRPr>
          </a:p>
          <a:p>
            <a:pPr marL="514350" indent="-514350" algn="just">
              <a:buAutoNum type="alphaLcParenR"/>
            </a:pPr>
            <a:r>
              <a:rPr lang="es-MX" sz="3200" b="1" dirty="0" smtClean="0">
                <a:solidFill>
                  <a:schemeClr val="tx1"/>
                </a:solidFill>
                <a:latin typeface="Calibri (Cuerpo)"/>
              </a:rPr>
              <a:t>Solicitud </a:t>
            </a:r>
            <a:r>
              <a:rPr lang="es-MX" sz="3200" b="1" dirty="0">
                <a:solidFill>
                  <a:schemeClr val="tx1"/>
                </a:solidFill>
                <a:latin typeface="Calibri (Cuerpo)"/>
              </a:rPr>
              <a:t>de </a:t>
            </a:r>
            <a:r>
              <a:rPr lang="es-MX" sz="3200" b="1" dirty="0" smtClean="0">
                <a:solidFill>
                  <a:schemeClr val="tx1"/>
                </a:solidFill>
                <a:latin typeface="Calibri (Cuerpo)"/>
              </a:rPr>
              <a:t>Inscripción</a:t>
            </a:r>
            <a:endParaRPr lang="es-MX" sz="3200" b="1" dirty="0">
              <a:solidFill>
                <a:schemeClr val="tx1"/>
              </a:solidFill>
              <a:latin typeface="Calibri (Cuerpo)"/>
            </a:endParaRPr>
          </a:p>
          <a:p>
            <a:pPr algn="just"/>
            <a:r>
              <a:rPr lang="es-MX" sz="3200" b="1" dirty="0">
                <a:solidFill>
                  <a:schemeClr val="tx1"/>
                </a:solidFill>
                <a:latin typeface="Calibri (Cuerpo)"/>
              </a:rPr>
              <a:t>c) </a:t>
            </a:r>
            <a:r>
              <a:rPr lang="es-MX" sz="3200" b="1" dirty="0" smtClean="0">
                <a:solidFill>
                  <a:schemeClr val="tx1"/>
                </a:solidFill>
                <a:latin typeface="Calibri (Cuerpo)"/>
              </a:rPr>
              <a:t>Autoevaluación</a:t>
            </a:r>
            <a:endParaRPr lang="es-MX" sz="3200" b="1" dirty="0">
              <a:solidFill>
                <a:schemeClr val="tx1"/>
              </a:solidFill>
              <a:latin typeface="Calibri (Cuerpo)"/>
            </a:endParaRPr>
          </a:p>
          <a:p>
            <a:pPr algn="just"/>
            <a:r>
              <a:rPr lang="es-MX" sz="3200" b="1" dirty="0">
                <a:solidFill>
                  <a:schemeClr val="tx1"/>
                </a:solidFill>
                <a:latin typeface="Calibri (Cuerpo)"/>
              </a:rPr>
              <a:t>d) Copia simple de las Autorizaciones Sanitarias correspondientes al establecimiento. </a:t>
            </a:r>
          </a:p>
          <a:p>
            <a:endParaRPr lang="es-MX" sz="3200" dirty="0">
              <a:solidFill>
                <a:schemeClr val="tx1"/>
              </a:solidFill>
              <a:latin typeface="Calibri (Cuerpo)"/>
            </a:endParaRPr>
          </a:p>
        </p:txBody>
      </p:sp>
      <p:sp>
        <p:nvSpPr>
          <p:cNvPr id="4" name="3 CuadroTexto"/>
          <p:cNvSpPr txBox="1"/>
          <p:nvPr/>
        </p:nvSpPr>
        <p:spPr>
          <a:xfrm>
            <a:off x="457200" y="513874"/>
            <a:ext cx="10604090" cy="769441"/>
          </a:xfrm>
          <a:prstGeom prst="rect">
            <a:avLst/>
          </a:prstGeom>
          <a:noFill/>
        </p:spPr>
        <p:txBody>
          <a:bodyPr wrap="square" rtlCol="0">
            <a:spAutoFit/>
          </a:bodyPr>
          <a:lstStyle/>
          <a:p>
            <a:r>
              <a:rPr lang="es-MX" sz="4400" b="1" dirty="0">
                <a:effectLst>
                  <a:outerShdw blurRad="38100" dist="38100" dir="2700000" algn="tl">
                    <a:srgbClr val="000000">
                      <a:alpha val="43137"/>
                    </a:srgbClr>
                  </a:outerShdw>
                </a:effectLst>
              </a:rPr>
              <a:t>1ER FASE: INSCRIPCION</a:t>
            </a:r>
          </a:p>
        </p:txBody>
      </p:sp>
    </p:spTree>
    <p:extLst>
      <p:ext uri="{BB962C8B-B14F-4D97-AF65-F5344CB8AC3E}">
        <p14:creationId xmlns:p14="http://schemas.microsoft.com/office/powerpoint/2010/main" val="115385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2"/>
          <a:stretch>
            <a:fillRect/>
          </a:stretch>
        </p:blipFill>
        <p:spPr>
          <a:xfrm>
            <a:off x="0" y="1"/>
            <a:ext cx="4876800" cy="9161928"/>
          </a:xfrm>
          <a:prstGeom prst="rect">
            <a:avLst/>
          </a:prstGeom>
        </p:spPr>
      </p:pic>
      <p:pic>
        <p:nvPicPr>
          <p:cNvPr id="5" name="Imagen 3"/>
          <p:cNvPicPr>
            <a:picLocks noChangeAspect="1"/>
          </p:cNvPicPr>
          <p:nvPr/>
        </p:nvPicPr>
        <p:blipFill>
          <a:blip r:embed="rId3"/>
          <a:stretch>
            <a:fillRect/>
          </a:stretch>
        </p:blipFill>
        <p:spPr>
          <a:xfrm>
            <a:off x="4876800" y="1"/>
            <a:ext cx="3844085" cy="8901950"/>
          </a:xfrm>
          <a:prstGeom prst="rect">
            <a:avLst/>
          </a:prstGeom>
        </p:spPr>
      </p:pic>
      <p:pic>
        <p:nvPicPr>
          <p:cNvPr id="6" name="Imagen 5"/>
          <p:cNvPicPr>
            <a:picLocks noChangeAspect="1"/>
          </p:cNvPicPr>
          <p:nvPr/>
        </p:nvPicPr>
        <p:blipFill>
          <a:blip r:embed="rId4"/>
          <a:stretch>
            <a:fillRect/>
          </a:stretch>
        </p:blipFill>
        <p:spPr>
          <a:xfrm>
            <a:off x="8720885" y="106017"/>
            <a:ext cx="4105835" cy="8858687"/>
          </a:xfrm>
          <a:prstGeom prst="rect">
            <a:avLst/>
          </a:prstGeom>
        </p:spPr>
      </p:pic>
    </p:spTree>
    <p:extLst>
      <p:ext uri="{BB962C8B-B14F-4D97-AF65-F5344CB8AC3E}">
        <p14:creationId xmlns:p14="http://schemas.microsoft.com/office/powerpoint/2010/main" val="425754668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9.png"/></Relationships>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eaLnBrk="1" hangingPunct="1">
          <a:defRPr sz="2000" b="1" dirty="0">
            <a:solidFill>
              <a:srgbClr val="3A3A3A"/>
            </a:solidFill>
            <a:latin typeface="Arial"/>
            <a:cs typeface="Arial"/>
          </a:defRPr>
        </a:defPPr>
      </a:lstStyle>
    </a:txDef>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9370</TotalTime>
  <Words>346</Words>
  <Application>Microsoft Office PowerPoint</Application>
  <PresentationFormat>Personalizado</PresentationFormat>
  <Paragraphs>99</Paragraphs>
  <Slides>17</Slides>
  <Notes>0</Notes>
  <HiddenSlides>0</HiddenSlides>
  <MMClips>0</MMClips>
  <ScaleCrop>false</ScaleCrop>
  <HeadingPairs>
    <vt:vector size="4" baseType="variant">
      <vt:variant>
        <vt:lpstr>Tema</vt:lpstr>
      </vt:variant>
      <vt:variant>
        <vt:i4>3</vt:i4>
      </vt:variant>
      <vt:variant>
        <vt:lpstr>Títulos de diapositiva</vt:lpstr>
      </vt:variant>
      <vt:variant>
        <vt:i4>17</vt:i4>
      </vt:variant>
    </vt:vector>
  </HeadingPairs>
  <TitlesOfParts>
    <vt:vector size="20" baseType="lpstr">
      <vt:lpstr>Diseño personalizado</vt:lpstr>
      <vt:lpstr>2_Diseño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ROGELIO GARDUÑO SALAZAR</dc:creator>
  <cp:lastModifiedBy>ERANDENI RODRIGUEZ VELASCO</cp:lastModifiedBy>
  <cp:revision>598</cp:revision>
  <cp:lastPrinted>2016-04-26T00:39:51Z</cp:lastPrinted>
  <dcterms:modified xsi:type="dcterms:W3CDTF">2021-03-18T20:08:10Z</dcterms:modified>
</cp:coreProperties>
</file>