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17" r:id="rId2"/>
    <p:sldMasterId id="2147483685" r:id="rId3"/>
  </p:sldMasterIdLst>
  <p:notesMasterIdLst>
    <p:notesMasterId r:id="rId16"/>
  </p:notesMasterIdLst>
  <p:sldIdLst>
    <p:sldId id="973" r:id="rId4"/>
    <p:sldId id="992" r:id="rId5"/>
    <p:sldId id="993" r:id="rId6"/>
    <p:sldId id="994" r:id="rId7"/>
    <p:sldId id="995" r:id="rId8"/>
    <p:sldId id="996" r:id="rId9"/>
    <p:sldId id="997" r:id="rId10"/>
    <p:sldId id="998" r:id="rId11"/>
    <p:sldId id="999" r:id="rId12"/>
    <p:sldId id="1000" r:id="rId13"/>
    <p:sldId id="1001" r:id="rId14"/>
    <p:sldId id="967" r:id="rId15"/>
  </p:sldIdLst>
  <p:sldSz cx="13004800" cy="9753600"/>
  <p:notesSz cx="6797675" cy="9926638"/>
  <p:defaultTextStyle>
    <a:lvl1pPr algn="ctr" defTabSz="584080">
      <a:defRPr sz="3600">
        <a:latin typeface="+mn-lt"/>
        <a:ea typeface="+mn-ea"/>
        <a:cs typeface="+mn-cs"/>
        <a:sym typeface="Helvetica Light"/>
      </a:defRPr>
    </a:lvl1pPr>
    <a:lvl2pPr indent="228553" algn="ctr" defTabSz="584080">
      <a:defRPr sz="3600">
        <a:latin typeface="+mn-lt"/>
        <a:ea typeface="+mn-ea"/>
        <a:cs typeface="+mn-cs"/>
        <a:sym typeface="Helvetica Light"/>
      </a:defRPr>
    </a:lvl2pPr>
    <a:lvl3pPr indent="457105" algn="ctr" defTabSz="584080">
      <a:defRPr sz="3600">
        <a:latin typeface="+mn-lt"/>
        <a:ea typeface="+mn-ea"/>
        <a:cs typeface="+mn-cs"/>
        <a:sym typeface="Helvetica Light"/>
      </a:defRPr>
    </a:lvl3pPr>
    <a:lvl4pPr indent="685658" algn="ctr" defTabSz="584080">
      <a:defRPr sz="3600">
        <a:latin typeface="+mn-lt"/>
        <a:ea typeface="+mn-ea"/>
        <a:cs typeface="+mn-cs"/>
        <a:sym typeface="Helvetica Light"/>
      </a:defRPr>
    </a:lvl4pPr>
    <a:lvl5pPr indent="914213" algn="ctr" defTabSz="584080">
      <a:defRPr sz="3600">
        <a:latin typeface="+mn-lt"/>
        <a:ea typeface="+mn-ea"/>
        <a:cs typeface="+mn-cs"/>
        <a:sym typeface="Helvetica Light"/>
      </a:defRPr>
    </a:lvl5pPr>
    <a:lvl6pPr indent="1142766" algn="ctr" defTabSz="584080">
      <a:defRPr sz="3600">
        <a:latin typeface="+mn-lt"/>
        <a:ea typeface="+mn-ea"/>
        <a:cs typeface="+mn-cs"/>
        <a:sym typeface="Helvetica Light"/>
      </a:defRPr>
    </a:lvl6pPr>
    <a:lvl7pPr indent="1371319" algn="ctr" defTabSz="584080">
      <a:defRPr sz="3600">
        <a:latin typeface="+mn-lt"/>
        <a:ea typeface="+mn-ea"/>
        <a:cs typeface="+mn-cs"/>
        <a:sym typeface="Helvetica Light"/>
      </a:defRPr>
    </a:lvl7pPr>
    <a:lvl8pPr indent="1599875" algn="ctr" defTabSz="584080">
      <a:defRPr sz="3600">
        <a:latin typeface="+mn-lt"/>
        <a:ea typeface="+mn-ea"/>
        <a:cs typeface="+mn-cs"/>
        <a:sym typeface="Helvetica Light"/>
      </a:defRPr>
    </a:lvl8pPr>
    <a:lvl9pPr indent="1828424" algn="ctr" defTabSz="58408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68">
          <p15:clr>
            <a:srgbClr val="A4A3A4"/>
          </p15:clr>
        </p15:guide>
        <p15:guide id="2" orient="horz" pos="1594">
          <p15:clr>
            <a:srgbClr val="A4A3A4"/>
          </p15:clr>
        </p15:guide>
        <p15:guide id="3" pos="7430" userDrawn="1">
          <p15:clr>
            <a:srgbClr val="A4A3A4"/>
          </p15:clr>
        </p15:guide>
        <p15:guide id="4" pos="7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F5B"/>
    <a:srgbClr val="EEAA00"/>
    <a:srgbClr val="00C4B4"/>
    <a:srgbClr val="8B189B"/>
    <a:srgbClr val="96D600"/>
    <a:srgbClr val="EE7800"/>
    <a:srgbClr val="00B3E3"/>
    <a:srgbClr val="0047BB"/>
    <a:srgbClr val="E70295"/>
    <a:srgbClr val="2AAB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solidFill>
                <a:srgbClr val="3797C6"/>
              </a:solidFill>
              <a:prstDash val="solid"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solidFill>
                <a:srgbClr val="3797C6"/>
              </a:solidFill>
              <a:prstDash val="solid"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Estilo claro 2 - Énfasis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60" autoAdjust="0"/>
    <p:restoredTop sz="94660"/>
  </p:normalViewPr>
  <p:slideViewPr>
    <p:cSldViewPr snapToGrid="0" snapToObjects="1" showGuides="1">
      <p:cViewPr>
        <p:scale>
          <a:sx n="72" d="100"/>
          <a:sy n="72" d="100"/>
        </p:scale>
        <p:origin x="-102" y="-246"/>
      </p:cViewPr>
      <p:guideLst>
        <p:guide orient="horz" pos="1068"/>
        <p:guide orient="horz" pos="1594"/>
        <p:guide pos="7430"/>
        <p:guide pos="7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8853822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105">
      <a:defRPr sz="2100">
        <a:latin typeface="Lucida Grande"/>
        <a:ea typeface="Lucida Grande"/>
        <a:cs typeface="Lucida Grande"/>
        <a:sym typeface="Lucida Grande"/>
      </a:defRPr>
    </a:lvl1pPr>
    <a:lvl2pPr indent="228553" defTabSz="457105">
      <a:defRPr sz="2100">
        <a:latin typeface="Lucida Grande"/>
        <a:ea typeface="Lucida Grande"/>
        <a:cs typeface="Lucida Grande"/>
        <a:sym typeface="Lucida Grande"/>
      </a:defRPr>
    </a:lvl2pPr>
    <a:lvl3pPr indent="457105" defTabSz="457105">
      <a:defRPr sz="2100">
        <a:latin typeface="Lucida Grande"/>
        <a:ea typeface="Lucida Grande"/>
        <a:cs typeface="Lucida Grande"/>
        <a:sym typeface="Lucida Grande"/>
      </a:defRPr>
    </a:lvl3pPr>
    <a:lvl4pPr indent="685658" defTabSz="457105">
      <a:defRPr sz="2100">
        <a:latin typeface="Lucida Grande"/>
        <a:ea typeface="Lucida Grande"/>
        <a:cs typeface="Lucida Grande"/>
        <a:sym typeface="Lucida Grande"/>
      </a:defRPr>
    </a:lvl4pPr>
    <a:lvl5pPr indent="914213" defTabSz="457105">
      <a:defRPr sz="2100">
        <a:latin typeface="Lucida Grande"/>
        <a:ea typeface="Lucida Grande"/>
        <a:cs typeface="Lucida Grande"/>
        <a:sym typeface="Lucida Grande"/>
      </a:defRPr>
    </a:lvl5pPr>
    <a:lvl6pPr indent="1142766" defTabSz="457105">
      <a:defRPr sz="2100">
        <a:latin typeface="Lucida Grande"/>
        <a:ea typeface="Lucida Grande"/>
        <a:cs typeface="Lucida Grande"/>
        <a:sym typeface="Lucida Grande"/>
      </a:defRPr>
    </a:lvl6pPr>
    <a:lvl7pPr indent="1371319" defTabSz="457105">
      <a:defRPr sz="2100">
        <a:latin typeface="Lucida Grande"/>
        <a:ea typeface="Lucida Grande"/>
        <a:cs typeface="Lucida Grande"/>
        <a:sym typeface="Lucida Grande"/>
      </a:defRPr>
    </a:lvl7pPr>
    <a:lvl8pPr indent="1599875" defTabSz="457105">
      <a:defRPr sz="2100">
        <a:latin typeface="Lucida Grande"/>
        <a:ea typeface="Lucida Grande"/>
        <a:cs typeface="Lucida Grande"/>
        <a:sym typeface="Lucida Grande"/>
      </a:defRPr>
    </a:lvl8pPr>
    <a:lvl9pPr indent="1828424" defTabSz="457105">
      <a:defRPr sz="21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298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50875" y="1722438"/>
            <a:ext cx="11703050" cy="892175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50875" y="2963638"/>
            <a:ext cx="11703050" cy="55000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Haga clic para modificar el estilo de subtítulo del patrón</a:t>
            </a:r>
            <a:endParaRPr lang="es-MX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/>
          <a:lstStyle/>
          <a:p>
            <a:fld id="{63CB712E-1A85-5547-8B64-23ADD2743653}" type="datetimeFigureOut">
              <a:rPr lang="es-ES" smtClean="0"/>
              <a:t>19/03/2021</a:t>
            </a:fld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/>
          <a:lstStyle/>
          <a:p>
            <a:fld id="{75BB357A-5614-6C4E-8B80-F16F1544B7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9379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9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emf"/><Relationship Id="rId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F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5490" y="8454189"/>
            <a:ext cx="2585574" cy="85249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71356" y="8399750"/>
            <a:ext cx="1810370" cy="81514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34144"/>
            <a:ext cx="8283036" cy="64423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3035" y="2696685"/>
            <a:ext cx="3650739" cy="278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0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ctr" defTabSz="45710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venir Black"/>
          <a:ea typeface="+mj-ea"/>
          <a:cs typeface="Avenir Black"/>
        </a:defRPr>
      </a:lvl1pPr>
    </p:titleStyle>
    <p:bodyStyle>
      <a:lvl1pPr marL="342830" indent="-342830" algn="l" defTabSz="457105" rtl="0" eaLnBrk="1" latinLnBrk="0" hangingPunct="1">
        <a:spcBef>
          <a:spcPct val="20000"/>
        </a:spcBef>
        <a:buFont typeface="Arial"/>
        <a:buChar char="•"/>
        <a:defRPr sz="3100" b="0" i="0" kern="1200">
          <a:solidFill>
            <a:schemeClr val="tx1"/>
          </a:solidFill>
          <a:latin typeface="Avenir Roman"/>
          <a:ea typeface="+mn-ea"/>
          <a:cs typeface="Avenir Roman"/>
        </a:defRPr>
      </a:lvl1pPr>
      <a:lvl2pPr marL="742797" indent="-285692" algn="l" defTabSz="457105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Avenir Roman"/>
          <a:ea typeface="+mn-ea"/>
          <a:cs typeface="Avenir Roman"/>
        </a:defRPr>
      </a:lvl2pPr>
      <a:lvl3pPr marL="1142766" indent="-228553" algn="l" defTabSz="457105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venir Roman"/>
          <a:ea typeface="+mn-ea"/>
          <a:cs typeface="Avenir Roman"/>
        </a:defRPr>
      </a:lvl3pPr>
      <a:lvl4pPr marL="1599875" indent="-228553" algn="l" defTabSz="457105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venir Roman"/>
          <a:ea typeface="+mn-ea"/>
          <a:cs typeface="Avenir Roman"/>
        </a:defRPr>
      </a:lvl4pPr>
      <a:lvl5pPr marL="2056979" indent="-228553" algn="l" defTabSz="457105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venir Roman"/>
          <a:ea typeface="+mn-ea"/>
          <a:cs typeface="Avenir Roman"/>
        </a:defRPr>
      </a:lvl5pPr>
      <a:lvl6pPr marL="2514087" indent="-228553" algn="l" defTabSz="45710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92" indent="-228553" algn="l" defTabSz="45710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00" indent="-228553" algn="l" defTabSz="45710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03" indent="-228553" algn="l" defTabSz="45710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5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3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9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4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4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7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5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8576" y="339144"/>
            <a:ext cx="1609344" cy="121310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0995" y="9156164"/>
            <a:ext cx="2895600" cy="50596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114971"/>
            <a:ext cx="9572950" cy="69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74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ctr" defTabSz="65023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650230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650230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650230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65023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650230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F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69404" y="7541977"/>
            <a:ext cx="3532832" cy="116481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7177" y="2785083"/>
            <a:ext cx="4190446" cy="320213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89335" y="7578543"/>
            <a:ext cx="2288000" cy="103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67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45710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0" indent="-342830" algn="l" defTabSz="457105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97" indent="-285692" algn="l" defTabSz="45710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66" indent="-228553" algn="l" defTabSz="45710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75" indent="-228553" algn="l" defTabSz="45710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79" indent="-228553" algn="l" defTabSz="45710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87" indent="-228553" algn="l" defTabSz="45710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92" indent="-228553" algn="l" defTabSz="45710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00" indent="-228553" algn="l" defTabSz="45710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03" indent="-228553" algn="l" defTabSz="45710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5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3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9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4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4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7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5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09710" y="4230469"/>
            <a:ext cx="52175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SESTAD</a:t>
            </a:r>
            <a:endParaRPr lang="es-MX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772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69591" y="1276350"/>
            <a:ext cx="11703050" cy="892175"/>
          </a:xfrm>
        </p:spPr>
        <p:txBody>
          <a:bodyPr/>
          <a:lstStyle/>
          <a:p>
            <a:r>
              <a:rPr lang="es-MX" dirty="0" smtClean="0"/>
              <a:t>CONCENTRADO (2)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22" y="2069431"/>
            <a:ext cx="12416589" cy="6470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ipse 4"/>
          <p:cNvSpPr/>
          <p:nvPr/>
        </p:nvSpPr>
        <p:spPr>
          <a:xfrm>
            <a:off x="650875" y="7841912"/>
            <a:ext cx="4567301" cy="621792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Elipse 5"/>
          <p:cNvSpPr/>
          <p:nvPr/>
        </p:nvSpPr>
        <p:spPr>
          <a:xfrm>
            <a:off x="7618603" y="7841178"/>
            <a:ext cx="4567301" cy="621792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5149088" y="7551909"/>
            <a:ext cx="2706624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 smtClean="0"/>
              <a:t>SELLO DE LA UNIDAD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33840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65" y="1484243"/>
            <a:ext cx="10760765" cy="591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44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214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50875" y="1722438"/>
            <a:ext cx="11703050" cy="6202362"/>
          </a:xfrm>
        </p:spPr>
        <p:txBody>
          <a:bodyPr/>
          <a:lstStyle/>
          <a:p>
            <a:pPr marL="0" indent="0"/>
            <a:r>
              <a:rPr lang="es-MX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LINEAMIENTOS PARA </a:t>
            </a:r>
            <a:r>
              <a:rPr lang="es-MX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 APLICACIÓN DE </a:t>
            </a:r>
            <a:r>
              <a:rPr lang="es-MX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 ENCUESTA DE </a:t>
            </a:r>
            <a:r>
              <a:rPr lang="es-MX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SATISFACCCIÓN</a:t>
            </a:r>
            <a:r>
              <a:rPr lang="es-MX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TRATO ADECUADO Y DIGNO</a:t>
            </a:r>
            <a:r>
              <a:rPr lang="es-MX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br>
              <a:rPr lang="es-MX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s-MX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es-MX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s-MX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-</a:t>
            </a:r>
            <a:r>
              <a:rPr lang="es-MX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ESTAD-</a:t>
            </a:r>
            <a:endParaRPr lang="es-MX" sz="48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019869" y="7570857"/>
            <a:ext cx="8475259" cy="13234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COORDINACIÓN DE CALIDAD DE LA JURISDICCIÓN SANITARIA No. 1</a:t>
            </a:r>
          </a:p>
        </p:txBody>
      </p:sp>
    </p:spTree>
    <p:extLst>
      <p:ext uri="{BB962C8B-B14F-4D97-AF65-F5344CB8AC3E}">
        <p14:creationId xmlns:p14="http://schemas.microsoft.com/office/powerpoint/2010/main" val="100490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</a:t>
            </a:r>
            <a:endParaRPr lang="es-MX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s-MX" sz="3600" dirty="0" smtClean="0">
              <a:solidFill>
                <a:schemeClr val="tx1"/>
              </a:solidFill>
            </a:endParaRPr>
          </a:p>
          <a:p>
            <a:r>
              <a:rPr lang="es-MX" sz="3600" dirty="0" smtClean="0">
                <a:solidFill>
                  <a:schemeClr val="tx1"/>
                </a:solidFill>
              </a:rPr>
              <a:t>Medir la satisfacción de los usuarios así como la calidad percibida del trato adecuado y digno recibido en los establecimientos de atención médica.</a:t>
            </a:r>
            <a:endParaRPr lang="es-MX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63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50875" y="1276350"/>
            <a:ext cx="11703050" cy="892175"/>
          </a:xfrm>
        </p:spPr>
        <p:txBody>
          <a:bodyPr/>
          <a:lstStyle/>
          <a:p>
            <a:r>
              <a:rPr lang="es-MX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COMPONENTES DE LA ENCUESTA</a:t>
            </a:r>
            <a:endParaRPr lang="es-MX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50875" y="2168525"/>
            <a:ext cx="11703050" cy="6542338"/>
          </a:xfrm>
        </p:spPr>
        <p:txBody>
          <a:bodyPr>
            <a:normAutofit fontScale="70000" lnSpcReduction="20000"/>
          </a:bodyPr>
          <a:lstStyle/>
          <a:p>
            <a:pPr marL="514350" indent="-514350" algn="just">
              <a:buAutoNum type="arabicPeriod"/>
            </a:pPr>
            <a:r>
              <a:rPr lang="es-MX" b="1" dirty="0" smtClean="0">
                <a:solidFill>
                  <a:schemeClr val="tx1"/>
                </a:solidFill>
              </a:rPr>
              <a:t>Trato digno</a:t>
            </a:r>
            <a:r>
              <a:rPr lang="es-MX" dirty="0" smtClean="0">
                <a:solidFill>
                  <a:schemeClr val="tx1"/>
                </a:solidFill>
              </a:rPr>
              <a:t>: implica que el usuario sea atendido con pleno respeto a su dignidad y a sus derechos como persona.</a:t>
            </a:r>
          </a:p>
          <a:p>
            <a:pPr marL="514350" indent="-514350" algn="just">
              <a:buAutoNum type="arabicPeriod"/>
            </a:pPr>
            <a:r>
              <a:rPr lang="es-MX" b="1" dirty="0" smtClean="0">
                <a:solidFill>
                  <a:schemeClr val="tx1"/>
                </a:solidFill>
              </a:rPr>
              <a:t>Confidencialidad</a:t>
            </a:r>
          </a:p>
          <a:p>
            <a:pPr marL="514350" indent="-514350" algn="just">
              <a:buAutoNum type="arabicPeriod"/>
            </a:pPr>
            <a:r>
              <a:rPr lang="es-MX" b="1" dirty="0" smtClean="0">
                <a:solidFill>
                  <a:schemeClr val="tx1"/>
                </a:solidFill>
              </a:rPr>
              <a:t>Oportunidad</a:t>
            </a:r>
            <a:r>
              <a:rPr lang="es-MX" dirty="0" smtClean="0">
                <a:solidFill>
                  <a:schemeClr val="tx1"/>
                </a:solidFill>
              </a:rPr>
              <a:t>: tiempo transcurrido entre la búsqueda de atención y a la recepción de ésta.</a:t>
            </a:r>
          </a:p>
          <a:p>
            <a:pPr marL="514350" indent="-514350" algn="just">
              <a:buAutoNum type="arabicPeriod"/>
            </a:pPr>
            <a:r>
              <a:rPr lang="es-MX" b="1" dirty="0" smtClean="0">
                <a:solidFill>
                  <a:schemeClr val="tx1"/>
                </a:solidFill>
              </a:rPr>
              <a:t>Comunicación interpersonal</a:t>
            </a:r>
            <a:r>
              <a:rPr lang="es-MX" dirty="0" smtClean="0">
                <a:solidFill>
                  <a:schemeClr val="tx1"/>
                </a:solidFill>
              </a:rPr>
              <a:t>: que el usuario tenga el tiempo y oportunidad de obtener toda la información que considere pertinente sobre su problema y distintas opciones de tratamiento.</a:t>
            </a:r>
          </a:p>
          <a:p>
            <a:pPr marL="514350" indent="-514350" algn="just">
              <a:buAutoNum type="arabicPeriod"/>
            </a:pPr>
            <a:r>
              <a:rPr lang="es-MX" b="1" dirty="0" smtClean="0">
                <a:solidFill>
                  <a:schemeClr val="tx1"/>
                </a:solidFill>
              </a:rPr>
              <a:t>Autonomía</a:t>
            </a:r>
            <a:r>
              <a:rPr lang="es-MX" dirty="0" smtClean="0">
                <a:solidFill>
                  <a:schemeClr val="tx1"/>
                </a:solidFill>
              </a:rPr>
              <a:t>: capacidad del usuario para intervenir en la toma de decisiones relacionadas con su salud.</a:t>
            </a:r>
          </a:p>
          <a:p>
            <a:pPr marL="514350" indent="-514350" algn="just">
              <a:buAutoNum type="arabicPeriod"/>
            </a:pPr>
            <a:r>
              <a:rPr lang="es-MX" b="1" dirty="0" smtClean="0">
                <a:solidFill>
                  <a:schemeClr val="tx1"/>
                </a:solidFill>
              </a:rPr>
              <a:t>Financiamiento</a:t>
            </a:r>
            <a:r>
              <a:rPr lang="es-MX" dirty="0" smtClean="0">
                <a:solidFill>
                  <a:schemeClr val="tx1"/>
                </a:solidFill>
              </a:rPr>
              <a:t>: se incluye el gasto de bolsillo.</a:t>
            </a:r>
          </a:p>
          <a:p>
            <a:pPr marL="514350" indent="-514350" algn="just">
              <a:buAutoNum type="arabicPeriod"/>
            </a:pPr>
            <a:r>
              <a:rPr lang="es-MX" b="1" dirty="0" smtClean="0">
                <a:solidFill>
                  <a:schemeClr val="tx1"/>
                </a:solidFill>
              </a:rPr>
              <a:t>Calidad técnica</a:t>
            </a:r>
          </a:p>
          <a:p>
            <a:pPr marL="514350" indent="-514350" algn="just">
              <a:buAutoNum type="arabicPeriod"/>
            </a:pPr>
            <a:r>
              <a:rPr lang="es-MX" b="1" dirty="0" smtClean="0">
                <a:solidFill>
                  <a:schemeClr val="tx1"/>
                </a:solidFill>
              </a:rPr>
              <a:t>Calidad percibida</a:t>
            </a:r>
            <a:r>
              <a:rPr lang="es-MX" dirty="0" smtClean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049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MX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ENCUESTA DE SATISFACCIÓN Y TRATO ADECUADO </a:t>
            </a:r>
            <a:br>
              <a:rPr lang="es-MX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DIGNO (ESTAD)</a:t>
            </a:r>
            <a:endParaRPr lang="es-MX" sz="32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50875" y="2614613"/>
            <a:ext cx="11703050" cy="5849091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MX" dirty="0" smtClean="0">
                <a:solidFill>
                  <a:schemeClr val="tx1"/>
                </a:solidFill>
              </a:rPr>
              <a:t>La aplicación de esta encuesta en los establecimientos de atención médica se realiza por personal perteneciente a la institución (</a:t>
            </a:r>
            <a:r>
              <a:rPr lang="es-MX" b="1" dirty="0" smtClean="0">
                <a:solidFill>
                  <a:schemeClr val="tx1"/>
                </a:solidFill>
              </a:rPr>
              <a:t>Monitor institucional</a:t>
            </a:r>
            <a:r>
              <a:rPr lang="es-MX" dirty="0" smtClean="0">
                <a:solidFill>
                  <a:schemeClr val="tx1"/>
                </a:solidFill>
              </a:rPr>
              <a:t>) y en forma paralela por el </a:t>
            </a:r>
            <a:r>
              <a:rPr lang="es-MX" b="1" dirty="0" smtClean="0">
                <a:solidFill>
                  <a:schemeClr val="tx1"/>
                </a:solidFill>
              </a:rPr>
              <a:t>Aval ciudadano</a:t>
            </a:r>
            <a:r>
              <a:rPr lang="es-MX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MX" dirty="0" smtClean="0">
              <a:solidFill>
                <a:schemeClr val="tx1"/>
              </a:solidFill>
            </a:endParaRPr>
          </a:p>
          <a:p>
            <a:pPr algn="just"/>
            <a:r>
              <a:rPr lang="es-MX" dirty="0" smtClean="0">
                <a:solidFill>
                  <a:schemeClr val="tx1"/>
                </a:solidFill>
              </a:rPr>
              <a:t>Una vez capturados los resultados en el “Sistema para la encuesta de Satisfacción, Trato Adecuado y Digno (</a:t>
            </a:r>
            <a:r>
              <a:rPr lang="es-MX" b="1" dirty="0" smtClean="0">
                <a:solidFill>
                  <a:schemeClr val="tx1"/>
                </a:solidFill>
              </a:rPr>
              <a:t>SESTAD</a:t>
            </a:r>
            <a:r>
              <a:rPr lang="es-MX" dirty="0" smtClean="0">
                <a:solidFill>
                  <a:schemeClr val="tx1"/>
                </a:solidFill>
              </a:rPr>
              <a:t>)” los resultados pueden ser cotejados, lo que permitirá tener un comparativo entre ambos resultados.</a:t>
            </a:r>
          </a:p>
          <a:p>
            <a:pPr algn="just"/>
            <a:endParaRPr lang="es-MX" dirty="0" smtClean="0">
              <a:solidFill>
                <a:schemeClr val="tx1"/>
              </a:solidFill>
            </a:endParaRPr>
          </a:p>
          <a:p>
            <a:pPr algn="just"/>
            <a:r>
              <a:rPr lang="es-MX" dirty="0" smtClean="0">
                <a:solidFill>
                  <a:schemeClr val="tx1"/>
                </a:solidFill>
              </a:rPr>
              <a:t>Reto es en base a estas mediciones realizar cambios que sean acciones de mejora que incrementen la credibilidad y confianza a los usuarios, y que ésta refleje en la percepción de los servicios que reciben.</a:t>
            </a: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47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TABLA MUESTRAL</a:t>
            </a:r>
            <a:endParaRPr lang="es-MX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dirty="0">
                <a:solidFill>
                  <a:schemeClr val="tx1"/>
                </a:solidFill>
              </a:rPr>
              <a:t>Para que el monitoreo </a:t>
            </a:r>
            <a:r>
              <a:rPr lang="es-MX" dirty="0" smtClean="0">
                <a:solidFill>
                  <a:schemeClr val="tx1"/>
                </a:solidFill>
              </a:rPr>
              <a:t>sea óptimo </a:t>
            </a:r>
            <a:r>
              <a:rPr lang="es-MX" dirty="0">
                <a:solidFill>
                  <a:schemeClr val="tx1"/>
                </a:solidFill>
              </a:rPr>
              <a:t>es </a:t>
            </a:r>
            <a:r>
              <a:rPr lang="es-MX" b="1" dirty="0" smtClean="0">
                <a:solidFill>
                  <a:schemeClr val="tx1"/>
                </a:solidFill>
              </a:rPr>
              <a:t>INDISPENSABLE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  <a:r>
              <a:rPr lang="es-MX" dirty="0">
                <a:solidFill>
                  <a:schemeClr val="tx1"/>
                </a:solidFill>
              </a:rPr>
              <a:t>utilizar un tamaño de muestra estadísticamente </a:t>
            </a:r>
            <a:r>
              <a:rPr lang="es-MX" dirty="0" smtClean="0">
                <a:solidFill>
                  <a:schemeClr val="tx1"/>
                </a:solidFill>
              </a:rPr>
              <a:t>representativo</a:t>
            </a:r>
            <a:r>
              <a:rPr lang="es-MX" dirty="0">
                <a:solidFill>
                  <a:schemeClr val="tx1"/>
                </a:solidFill>
              </a:rPr>
              <a:t>.</a:t>
            </a:r>
            <a:endParaRPr lang="es-MX" dirty="0" smtClean="0">
              <a:solidFill>
                <a:schemeClr val="tx1"/>
              </a:solidFill>
            </a:endParaRPr>
          </a:p>
          <a:p>
            <a:pPr algn="just"/>
            <a:r>
              <a:rPr lang="es-MX" dirty="0">
                <a:solidFill>
                  <a:schemeClr val="tx1"/>
                </a:solidFill>
              </a:rPr>
              <a:t>	</a:t>
            </a:r>
            <a:endParaRPr lang="es-MX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783" y="5113805"/>
            <a:ext cx="8001000" cy="305336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9525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1443789"/>
            <a:ext cx="11958219" cy="735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24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1431006"/>
            <a:ext cx="11669462" cy="735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159" y="1431006"/>
            <a:ext cx="3997844" cy="19799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8808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25111" y="1276350"/>
            <a:ext cx="11703050" cy="892175"/>
          </a:xfrm>
        </p:spPr>
        <p:txBody>
          <a:bodyPr/>
          <a:lstStyle/>
          <a:p>
            <a:r>
              <a:rPr lang="es-MX" dirty="0" smtClean="0"/>
              <a:t>CONCENTRADO (1)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48" y="2168526"/>
            <a:ext cx="11954577" cy="65182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2185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eaLnBrk="1" hangingPunct="1">
          <a:defRPr sz="2000" b="1" dirty="0">
            <a:solidFill>
              <a:srgbClr val="3A3A3A"/>
            </a:solidFill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7673</TotalTime>
  <Words>296</Words>
  <Application>Microsoft Office PowerPoint</Application>
  <PresentationFormat>Personalizado</PresentationFormat>
  <Paragraphs>27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Diseño personalizado</vt:lpstr>
      <vt:lpstr>2_Diseño personalizado</vt:lpstr>
      <vt:lpstr>1_Diseño personalizado</vt:lpstr>
      <vt:lpstr>Presentación de PowerPoint</vt:lpstr>
      <vt:lpstr>LINEAMIENTOS PARA LA APLICACIÓN DE LA ENCUESTA DE SATISFACCCIÓN, TRATO ADECUADO Y DIGNO.  -ESTAD-</vt:lpstr>
      <vt:lpstr>OBJETIVO</vt:lpstr>
      <vt:lpstr>COMPONENTES DE LA ENCUESTA</vt:lpstr>
      <vt:lpstr>ENCUESTA DE SATISFACCIÓN Y TRATO ADECUADO  Y DIGNO (ESTAD)</vt:lpstr>
      <vt:lpstr>TABLA MUESTRAL</vt:lpstr>
      <vt:lpstr>Presentación de PowerPoint</vt:lpstr>
      <vt:lpstr>Presentación de PowerPoint</vt:lpstr>
      <vt:lpstr>CONCENTRADO (1)</vt:lpstr>
      <vt:lpstr>CONCENTRADO (2)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ROGELIO GARDUÑO SALAZAR</dc:creator>
  <cp:lastModifiedBy>ERANDENI RODRIGUEZ VELASCO</cp:lastModifiedBy>
  <cp:revision>506</cp:revision>
  <cp:lastPrinted>2016-04-26T00:39:51Z</cp:lastPrinted>
  <dcterms:modified xsi:type="dcterms:W3CDTF">2021-03-19T17:42:32Z</dcterms:modified>
</cp:coreProperties>
</file>