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950075" cy="923607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0" autoAdjust="0"/>
    <p:restoredTop sz="94660"/>
  </p:normalViewPr>
  <p:slideViewPr>
    <p:cSldViewPr snapToGrid="0">
      <p:cViewPr varScale="1">
        <p:scale>
          <a:sx n="78" d="100"/>
          <a:sy n="78" d="100"/>
        </p:scale>
        <p:origin x="38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D09363E-9B1E-45CD-A78C-6A7C806EE8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90FE3C77-4B25-450C-B7EA-0984403B4B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B8BF7F67-F8DA-4402-9D6D-7098E5A66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A97D-A0B2-45D3-9F96-39B11EF288F2}" type="datetimeFigureOut">
              <a:rPr lang="es-MX" smtClean="0"/>
              <a:t>28/07/2020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EBA7D63-786B-4599-9DAE-7AC286064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379CDB11-64F4-4266-8588-CFB1D02D9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8E09E-E660-4726-BC6F-5ED8605993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4644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862FDFA-5CC3-4962-8B23-DDAE26506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F2AAEC59-4758-4DD7-8697-D42B6B3278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D17FD991-CB35-4DEA-8574-A42C9523A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A97D-A0B2-45D3-9F96-39B11EF288F2}" type="datetimeFigureOut">
              <a:rPr lang="es-MX" smtClean="0"/>
              <a:t>28/07/2020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542095A8-A41E-406E-B9CB-2A6345991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9E839EA4-A885-4411-ACD6-1C9E60254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8E09E-E660-4726-BC6F-5ED8605993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9340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6D663265-8361-4BFA-B19E-41A3C2D3BB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8121B27F-E8D0-4D85-B919-570C3CF3E2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ED39485D-7052-40C2-8897-6A57A50B5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A97D-A0B2-45D3-9F96-39B11EF288F2}" type="datetimeFigureOut">
              <a:rPr lang="es-MX" smtClean="0"/>
              <a:t>28/07/2020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6CB3C25-22FA-40CA-A505-68550F041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736CF1E-29B4-400C-A502-C0106B342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8E09E-E660-4726-BC6F-5ED8605993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8341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0C82516-CFE6-4037-9A04-9781A801A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D2B1986F-4284-47D2-86BC-10DBD49061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D3FD944D-87B8-4A26-B12F-D5939E1EA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A97D-A0B2-45D3-9F96-39B11EF288F2}" type="datetimeFigureOut">
              <a:rPr lang="es-MX" smtClean="0"/>
              <a:t>28/07/2020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EFD53837-4D13-43B9-955E-3008301FA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C6C901A-BD44-4F98-8B29-1ECC6F8BE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8E09E-E660-4726-BC6F-5ED8605993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9022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070A3DD-E39C-4FA9-B6C1-1DD640C15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E73DEF24-8A65-4F58-8163-D5DF5AC2D7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3D2392FB-F5EF-4C15-A3A5-2F69478CA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A97D-A0B2-45D3-9F96-39B11EF288F2}" type="datetimeFigureOut">
              <a:rPr lang="es-MX" smtClean="0"/>
              <a:t>28/07/2020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5DEBFAFE-6C71-48CA-8522-87F380C18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97EB7BA9-E476-4D76-9FBD-92275300B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8E09E-E660-4726-BC6F-5ED8605993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1937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E25DA8F-C3B7-442A-B019-0F2104906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FD4E2A53-96C6-4CEC-BE4E-F122F77E9B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47E72D61-6447-4324-A96C-D10DDBD70D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F1B964BD-8D63-41AF-8A2A-838D89604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A97D-A0B2-45D3-9F96-39B11EF288F2}" type="datetimeFigureOut">
              <a:rPr lang="es-MX" smtClean="0"/>
              <a:t>28/07/2020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7A1B3F80-13F0-4C2C-BE9C-CE2645CB4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63F2CDB4-3925-4D26-939B-2195B6654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8E09E-E660-4726-BC6F-5ED8605993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1091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90578C6-3A8C-44E4-A37F-65F703AAD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1A0703B1-79FB-41CE-AE11-00021CF9AF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EB92DE06-C8F5-41C7-BB86-353613BAB1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74AC67A7-565E-4226-9777-CE817108F2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F7D9A562-350D-4AE5-8D48-0A0828F2B5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E559A97C-C344-4603-B340-394A7314C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A97D-A0B2-45D3-9F96-39B11EF288F2}" type="datetimeFigureOut">
              <a:rPr lang="es-MX" smtClean="0"/>
              <a:t>28/07/2020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4EAFEBB9-3F75-43E1-9E4E-53D699792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C8017226-9115-4F35-80CD-592C86FCB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8E09E-E660-4726-BC6F-5ED8605993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8660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B66CBE0-1C04-46BB-BDF0-4906F92FB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C5D8A8C6-5FBE-4330-9279-8891CCD99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A97D-A0B2-45D3-9F96-39B11EF288F2}" type="datetimeFigureOut">
              <a:rPr lang="es-MX" smtClean="0"/>
              <a:t>28/07/2020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CA398EF4-D5F0-4360-A798-0A7FFE5D8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26814E53-8BA3-4EDF-96C9-80FA03ECE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8E09E-E660-4726-BC6F-5ED8605993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5009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98AC9863-6C85-471F-86A6-EAF85E5D9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A97D-A0B2-45D3-9F96-39B11EF288F2}" type="datetimeFigureOut">
              <a:rPr lang="es-MX" smtClean="0"/>
              <a:t>28/07/2020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7ED39E70-3E87-4207-B98E-626538B9F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3A97DF23-766F-4581-A7E3-6E0090403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8E09E-E660-4726-BC6F-5ED8605993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3671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050F4CF-97DC-4DAF-8BE2-4F99B4E9D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744999A-F581-4BD8-ACC3-5983D49FD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2529D121-5436-4729-9A1C-3A3EDDA41B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5F51C72E-9A47-4434-985D-419545BD6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A97D-A0B2-45D3-9F96-39B11EF288F2}" type="datetimeFigureOut">
              <a:rPr lang="es-MX" smtClean="0"/>
              <a:t>28/07/2020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D8E94E8F-F9AC-43D3-A76C-898C385F7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4F139F11-96BE-415F-BC7B-6569436DA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8E09E-E660-4726-BC6F-5ED8605993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1096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50017DB-38B4-4F94-82C6-3D62B1AB4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18CD7D51-DC09-4E2C-A024-66BA85BA66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B40F639C-0B01-41BC-9EEA-084E5ABE37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EDDB1D7D-591C-47BE-BFB4-49932EC52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A97D-A0B2-45D3-9F96-39B11EF288F2}" type="datetimeFigureOut">
              <a:rPr lang="es-MX" smtClean="0"/>
              <a:t>28/07/2020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423E1C6E-4A54-4F93-977E-A11567B93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B6C7F827-F925-4535-8210-FC0B1B7AE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8E09E-E660-4726-BC6F-5ED8605993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61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B40F8443-BFD7-4FED-9FE4-35FAC8680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1B542F45-7D9E-4B57-A667-1B79FC4FD1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57C70EDE-630A-404E-939C-0C5B715396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0A97D-A0B2-45D3-9F96-39B11EF288F2}" type="datetimeFigureOut">
              <a:rPr lang="es-MX" smtClean="0"/>
              <a:t>28/07/2020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6BC02D0B-8784-4E9D-A3B0-A23A4D043F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6A1D8C54-9691-42FA-B671-C39DF326FD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B8E09E-E660-4726-BC6F-5ED8605993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60902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EBEB212-4806-4020-B495-A6A53E6155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2355" y="244246"/>
            <a:ext cx="4272195" cy="430311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MX" b="1" dirty="0"/>
              <a:t>TIEMPO FUERA</a:t>
            </a:r>
          </a:p>
        </p:txBody>
      </p:sp>
      <p:sp>
        <p:nvSpPr>
          <p:cNvPr id="4" name="Diagrama de flujo: proceso alternativo 3">
            <a:extLst>
              <a:ext uri="{FF2B5EF4-FFF2-40B4-BE49-F238E27FC236}">
                <a16:creationId xmlns:a16="http://schemas.microsoft.com/office/drawing/2014/main" xmlns="" id="{D8925A7F-35B3-455C-844A-4EBB73CBC288}"/>
              </a:ext>
            </a:extLst>
          </p:cNvPr>
          <p:cNvSpPr/>
          <p:nvPr/>
        </p:nvSpPr>
        <p:spPr>
          <a:xfrm>
            <a:off x="809469" y="809471"/>
            <a:ext cx="3222886" cy="775085"/>
          </a:xfrm>
          <a:prstGeom prst="flowChartAlternate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chemeClr val="tx1"/>
                </a:solidFill>
              </a:rPr>
              <a:t>ANTES DEL PROCEDIMIENTO</a:t>
            </a:r>
          </a:p>
        </p:txBody>
      </p:sp>
      <p:sp>
        <p:nvSpPr>
          <p:cNvPr id="5" name="Diagrama de flujo: proceso alternativo 4">
            <a:extLst>
              <a:ext uri="{FF2B5EF4-FFF2-40B4-BE49-F238E27FC236}">
                <a16:creationId xmlns:a16="http://schemas.microsoft.com/office/drawing/2014/main" xmlns="" id="{C3664B06-02BA-444E-8860-41AAC007E089}"/>
              </a:ext>
            </a:extLst>
          </p:cNvPr>
          <p:cNvSpPr/>
          <p:nvPr/>
        </p:nvSpPr>
        <p:spPr>
          <a:xfrm>
            <a:off x="4484557" y="824462"/>
            <a:ext cx="3222886" cy="775085"/>
          </a:xfrm>
          <a:prstGeom prst="flowChartAlternate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chemeClr val="bg2">
                    <a:lumMod val="25000"/>
                  </a:schemeClr>
                </a:solidFill>
              </a:rPr>
              <a:t>DURANTE EL PROCEDIMIENTO</a:t>
            </a:r>
          </a:p>
        </p:txBody>
      </p:sp>
      <p:sp>
        <p:nvSpPr>
          <p:cNvPr id="6" name="Diagrama de flujo: proceso alternativo 5">
            <a:extLst>
              <a:ext uri="{FF2B5EF4-FFF2-40B4-BE49-F238E27FC236}">
                <a16:creationId xmlns:a16="http://schemas.microsoft.com/office/drawing/2014/main" xmlns="" id="{3DDE6553-280C-47D1-BDDE-4F4F6609996E}"/>
              </a:ext>
            </a:extLst>
          </p:cNvPr>
          <p:cNvSpPr/>
          <p:nvPr/>
        </p:nvSpPr>
        <p:spPr>
          <a:xfrm>
            <a:off x="8304550" y="824462"/>
            <a:ext cx="3222886" cy="775085"/>
          </a:xfrm>
          <a:prstGeom prst="flowChartAlternate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chemeClr val="tx1"/>
                </a:solidFill>
              </a:rPr>
              <a:t>DESPUES DEL PROCEDIMIENTO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xmlns="" id="{E31BECBC-6285-4840-95C8-BFFD915F6795}"/>
              </a:ext>
            </a:extLst>
          </p:cNvPr>
          <p:cNvSpPr/>
          <p:nvPr/>
        </p:nvSpPr>
        <p:spPr>
          <a:xfrm>
            <a:off x="809469" y="1719470"/>
            <a:ext cx="3222886" cy="462136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>
                <a:solidFill>
                  <a:schemeClr val="tx1"/>
                </a:solidFill>
              </a:rPr>
              <a:t>¿Ha confirmado la identidad del paciente?</a:t>
            </a:r>
          </a:p>
          <a:p>
            <a:pPr algn="ctr"/>
            <a:endParaRPr lang="es-MX" sz="1200" dirty="0">
              <a:solidFill>
                <a:schemeClr val="tx1"/>
              </a:solidFill>
            </a:endParaRPr>
          </a:p>
          <a:p>
            <a:pPr algn="ctr"/>
            <a:r>
              <a:rPr lang="es-MX" sz="1200" dirty="0">
                <a:solidFill>
                  <a:schemeClr val="tx1"/>
                </a:solidFill>
              </a:rPr>
              <a:t>SI                           NO</a:t>
            </a:r>
          </a:p>
          <a:p>
            <a:pPr algn="ctr"/>
            <a:endParaRPr lang="es-MX" sz="1200" dirty="0">
              <a:solidFill>
                <a:schemeClr val="tx1"/>
              </a:solidFill>
            </a:endParaRPr>
          </a:p>
          <a:p>
            <a:pPr algn="ctr"/>
            <a:r>
              <a:rPr lang="es-MX" sz="1200" dirty="0">
                <a:solidFill>
                  <a:schemeClr val="tx1"/>
                </a:solidFill>
              </a:rPr>
              <a:t>¿Ha confirmado el procedimiento a realizar?</a:t>
            </a:r>
          </a:p>
          <a:p>
            <a:pPr algn="ctr"/>
            <a:endParaRPr lang="es-MX" sz="1200" dirty="0">
              <a:solidFill>
                <a:schemeClr val="tx1"/>
              </a:solidFill>
            </a:endParaRPr>
          </a:p>
          <a:p>
            <a:pPr algn="ctr"/>
            <a:r>
              <a:rPr lang="es-MX" sz="1200" dirty="0">
                <a:solidFill>
                  <a:schemeClr val="tx1"/>
                </a:solidFill>
              </a:rPr>
              <a:t>SI                          NO</a:t>
            </a:r>
          </a:p>
          <a:p>
            <a:pPr algn="ctr"/>
            <a:endParaRPr lang="es-MX" sz="1200" dirty="0">
              <a:solidFill>
                <a:schemeClr val="tx1"/>
              </a:solidFill>
            </a:endParaRPr>
          </a:p>
          <a:p>
            <a:pPr algn="ctr"/>
            <a:r>
              <a:rPr lang="es-MX" sz="1200" dirty="0">
                <a:solidFill>
                  <a:schemeClr val="tx1"/>
                </a:solidFill>
              </a:rPr>
              <a:t>¿Cuenta con consentimiento informado?</a:t>
            </a:r>
          </a:p>
          <a:p>
            <a:pPr algn="ctr"/>
            <a:endParaRPr lang="es-MX" sz="1200" dirty="0">
              <a:solidFill>
                <a:schemeClr val="tx1"/>
              </a:solidFill>
            </a:endParaRPr>
          </a:p>
          <a:p>
            <a:pPr algn="ctr"/>
            <a:r>
              <a:rPr lang="es-MX" sz="1200" dirty="0">
                <a:solidFill>
                  <a:schemeClr val="tx1"/>
                </a:solidFill>
              </a:rPr>
              <a:t>SI                            NO</a:t>
            </a:r>
          </a:p>
          <a:p>
            <a:pPr algn="ctr"/>
            <a:endParaRPr lang="es-MX" sz="1200" dirty="0">
              <a:solidFill>
                <a:schemeClr val="tx1"/>
              </a:solidFill>
            </a:endParaRPr>
          </a:p>
          <a:p>
            <a:pPr algn="ctr"/>
            <a:r>
              <a:rPr lang="es-MX" sz="1200" dirty="0">
                <a:solidFill>
                  <a:schemeClr val="tx1"/>
                </a:solidFill>
              </a:rPr>
              <a:t>¿Tiene alergias?</a:t>
            </a:r>
          </a:p>
          <a:p>
            <a:pPr algn="ctr"/>
            <a:endParaRPr lang="es-MX" sz="1200" dirty="0">
              <a:solidFill>
                <a:schemeClr val="tx1"/>
              </a:solidFill>
            </a:endParaRPr>
          </a:p>
          <a:p>
            <a:pPr algn="ctr"/>
            <a:r>
              <a:rPr lang="es-MX" sz="1200" dirty="0">
                <a:solidFill>
                  <a:schemeClr val="tx1"/>
                </a:solidFill>
              </a:rPr>
              <a:t>SI                            NO</a:t>
            </a:r>
          </a:p>
          <a:p>
            <a:pPr algn="ctr"/>
            <a:endParaRPr lang="es-MX" sz="1200" dirty="0">
              <a:solidFill>
                <a:schemeClr val="tx1"/>
              </a:solidFill>
            </a:endParaRPr>
          </a:p>
          <a:p>
            <a:r>
              <a:rPr lang="es-MX" sz="1200" dirty="0">
                <a:solidFill>
                  <a:schemeClr val="tx1"/>
                </a:solidFill>
              </a:rPr>
              <a:t>Si; Cual:</a:t>
            </a:r>
          </a:p>
          <a:p>
            <a:pPr algn="ctr"/>
            <a:endParaRPr lang="es-MX" sz="1200" dirty="0">
              <a:solidFill>
                <a:schemeClr val="tx1"/>
              </a:solidFill>
            </a:endParaRPr>
          </a:p>
          <a:p>
            <a:pPr algn="ctr"/>
            <a:r>
              <a:rPr lang="es-MX" sz="1200" dirty="0">
                <a:solidFill>
                  <a:schemeClr val="tx1"/>
                </a:solidFill>
              </a:rPr>
              <a:t>¿El instrumental esta completo y en buenas condiciones?</a:t>
            </a:r>
          </a:p>
          <a:p>
            <a:pPr algn="ctr"/>
            <a:endParaRPr lang="es-MX" sz="1200" dirty="0">
              <a:solidFill>
                <a:schemeClr val="tx1"/>
              </a:solidFill>
            </a:endParaRPr>
          </a:p>
          <a:p>
            <a:pPr algn="ctr"/>
            <a:r>
              <a:rPr lang="es-MX" sz="1200" dirty="0">
                <a:solidFill>
                  <a:schemeClr val="tx1"/>
                </a:solidFill>
              </a:rPr>
              <a:t>SI                          NO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xmlns="" id="{553E2A00-BD28-488F-90EB-EDA8A54F5861}"/>
              </a:ext>
            </a:extLst>
          </p:cNvPr>
          <p:cNvSpPr/>
          <p:nvPr/>
        </p:nvSpPr>
        <p:spPr>
          <a:xfrm>
            <a:off x="4484557" y="1749452"/>
            <a:ext cx="3222886" cy="462136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chemeClr val="bg2">
                    <a:lumMod val="25000"/>
                  </a:schemeClr>
                </a:solidFill>
              </a:rPr>
              <a:t>¿Realiza asepsia y antisepsia?</a:t>
            </a:r>
          </a:p>
          <a:p>
            <a:pPr algn="ctr"/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es-MX" b="1" dirty="0">
                <a:solidFill>
                  <a:schemeClr val="bg2">
                    <a:lumMod val="25000"/>
                  </a:schemeClr>
                </a:solidFill>
              </a:rPr>
              <a:t>SI               NO  </a:t>
            </a:r>
          </a:p>
          <a:p>
            <a:pPr algn="ctr"/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es-MX" b="1" dirty="0">
                <a:solidFill>
                  <a:schemeClr val="bg2">
                    <a:lumMod val="25000"/>
                  </a:schemeClr>
                </a:solidFill>
              </a:rPr>
              <a:t>¿Presento eventos adversos durante el procedimiento?</a:t>
            </a:r>
          </a:p>
          <a:p>
            <a:pPr algn="ctr"/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es-MX" b="1" dirty="0">
                <a:solidFill>
                  <a:schemeClr val="bg2">
                    <a:lumMod val="25000"/>
                  </a:schemeClr>
                </a:solidFill>
              </a:rPr>
              <a:t>SI             NO</a:t>
            </a:r>
          </a:p>
          <a:p>
            <a:pPr algn="ctr"/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s-MX" b="1" dirty="0">
                <a:solidFill>
                  <a:schemeClr val="bg2">
                    <a:lumMod val="25000"/>
                  </a:schemeClr>
                </a:solidFill>
              </a:rPr>
              <a:t>Si; cuales: </a:t>
            </a:r>
            <a:endParaRPr lang="es-MX" dirty="0"/>
          </a:p>
          <a:p>
            <a:pPr algn="ctr"/>
            <a:endParaRPr lang="es-MX" dirty="0"/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xmlns="" id="{E8E10D0E-7D2A-4F0C-8A4E-1334860B311D}"/>
              </a:ext>
            </a:extLst>
          </p:cNvPr>
          <p:cNvSpPr/>
          <p:nvPr/>
        </p:nvSpPr>
        <p:spPr>
          <a:xfrm>
            <a:off x="8304550" y="1749453"/>
            <a:ext cx="3222886" cy="229789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chemeClr val="bg2">
                    <a:lumMod val="25000"/>
                  </a:schemeClr>
                </a:solidFill>
              </a:rPr>
              <a:t>¿ El instrumental y los insumos están completo?</a:t>
            </a:r>
          </a:p>
          <a:p>
            <a:pPr algn="ctr"/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es-MX" b="1" dirty="0">
                <a:solidFill>
                  <a:schemeClr val="bg2">
                    <a:lumMod val="25000"/>
                  </a:schemeClr>
                </a:solidFill>
              </a:rPr>
              <a:t>SI                NO</a:t>
            </a:r>
          </a:p>
          <a:p>
            <a:pPr algn="ctr"/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s-MX" b="1" dirty="0">
                <a:solidFill>
                  <a:schemeClr val="bg2">
                    <a:lumMod val="25000"/>
                  </a:schemeClr>
                </a:solidFill>
              </a:rPr>
              <a:t>No; cual falta:</a:t>
            </a:r>
          </a:p>
          <a:p>
            <a:pPr algn="ctr"/>
            <a:endParaRPr lang="es-MX" b="1" dirty="0"/>
          </a:p>
          <a:p>
            <a:pPr algn="ctr"/>
            <a:endParaRPr lang="es-MX" b="1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508FE44D-1563-42D7-9E29-902A11BB3135}"/>
              </a:ext>
            </a:extLst>
          </p:cNvPr>
          <p:cNvSpPr/>
          <p:nvPr/>
        </p:nvSpPr>
        <p:spPr>
          <a:xfrm>
            <a:off x="809469" y="6490741"/>
            <a:ext cx="10538085" cy="2548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bg2">
                    <a:lumMod val="25000"/>
                  </a:schemeClr>
                </a:solidFill>
              </a:rPr>
              <a:t>COLOCAR DESPUÉS DEL CONSENTIMIENTO INFORMADO</a:t>
            </a: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xmlns="" id="{3BFB4A7C-9FDD-406D-9AF9-559164942C91}"/>
              </a:ext>
            </a:extLst>
          </p:cNvPr>
          <p:cNvSpPr/>
          <p:nvPr/>
        </p:nvSpPr>
        <p:spPr>
          <a:xfrm>
            <a:off x="8304550" y="4082029"/>
            <a:ext cx="3222886" cy="229789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b="1" dirty="0">
                <a:solidFill>
                  <a:schemeClr val="bg2">
                    <a:lumMod val="25000"/>
                  </a:schemeClr>
                </a:solidFill>
              </a:rPr>
              <a:t>Nombre completo de quien realiza el procedimiento</a:t>
            </a:r>
          </a:p>
          <a:p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  <a:p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s-MX" b="1" dirty="0">
                <a:solidFill>
                  <a:schemeClr val="bg2">
                    <a:lumMod val="25000"/>
                  </a:schemeClr>
                </a:solidFill>
              </a:rPr>
              <a:t>Firma:</a:t>
            </a:r>
          </a:p>
          <a:p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s-MX" b="1" dirty="0">
                <a:solidFill>
                  <a:schemeClr val="bg2">
                    <a:lumMod val="25000"/>
                  </a:schemeClr>
                </a:solidFill>
              </a:rPr>
              <a:t>Fecha y hora: </a:t>
            </a:r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xmlns="" id="{965344AD-66D4-4E23-8EF9-06A1070F9AFB}"/>
              </a:ext>
            </a:extLst>
          </p:cNvPr>
          <p:cNvCxnSpPr/>
          <p:nvPr/>
        </p:nvCxnSpPr>
        <p:spPr>
          <a:xfrm>
            <a:off x="8499423" y="5266844"/>
            <a:ext cx="2883108" cy="149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xmlns="" id="{8A2FB42F-2D06-4514-A837-E404534F7D38}"/>
              </a:ext>
            </a:extLst>
          </p:cNvPr>
          <p:cNvCxnSpPr/>
          <p:nvPr/>
        </p:nvCxnSpPr>
        <p:spPr>
          <a:xfrm>
            <a:off x="8456951" y="5828680"/>
            <a:ext cx="2883108" cy="149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xmlns="" id="{6265DFDE-2A1D-4F33-9A15-BE5D35D53EDB}"/>
              </a:ext>
            </a:extLst>
          </p:cNvPr>
          <p:cNvCxnSpPr/>
          <p:nvPr/>
        </p:nvCxnSpPr>
        <p:spPr>
          <a:xfrm>
            <a:off x="1783830" y="5230975"/>
            <a:ext cx="191874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xmlns="" id="{B2607E05-3E2B-47D0-825F-C345A06C533D}"/>
              </a:ext>
            </a:extLst>
          </p:cNvPr>
          <p:cNvCxnSpPr>
            <a:cxnSpLocks/>
          </p:cNvCxnSpPr>
          <p:nvPr/>
        </p:nvCxnSpPr>
        <p:spPr>
          <a:xfrm>
            <a:off x="5801193" y="5505791"/>
            <a:ext cx="1768840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xmlns="" id="{3737AC30-2FBE-4DD6-AE1C-210E7947ABDA}"/>
              </a:ext>
            </a:extLst>
          </p:cNvPr>
          <p:cNvCxnSpPr>
            <a:cxnSpLocks/>
          </p:cNvCxnSpPr>
          <p:nvPr/>
        </p:nvCxnSpPr>
        <p:spPr>
          <a:xfrm>
            <a:off x="4799351" y="5987974"/>
            <a:ext cx="2770682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xmlns="" id="{05D2C4D2-7EA1-4CCC-A581-CC6D07FB08DA}"/>
              </a:ext>
            </a:extLst>
          </p:cNvPr>
          <p:cNvCxnSpPr/>
          <p:nvPr/>
        </p:nvCxnSpPr>
        <p:spPr>
          <a:xfrm>
            <a:off x="9910997" y="3384030"/>
            <a:ext cx="15864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xmlns="" id="{B0B62430-A5A4-4503-9C40-08E954E0AD85}"/>
              </a:ext>
            </a:extLst>
          </p:cNvPr>
          <p:cNvCxnSpPr>
            <a:cxnSpLocks/>
          </p:cNvCxnSpPr>
          <p:nvPr/>
        </p:nvCxnSpPr>
        <p:spPr>
          <a:xfrm>
            <a:off x="8639331" y="3806252"/>
            <a:ext cx="27082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Imagen 19" descr="JS1l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469" y="144512"/>
            <a:ext cx="1767828" cy="576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Imagen 20" descr="../../../QRO.png"/>
          <p:cNvPicPr/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0301" y="144512"/>
            <a:ext cx="777155" cy="5300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79908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EBEB212-4806-4020-B495-A6A53E6155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2355" y="244246"/>
            <a:ext cx="4272195" cy="430311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MX" b="1" dirty="0"/>
              <a:t>TIEMPO FUERA</a:t>
            </a:r>
          </a:p>
        </p:txBody>
      </p:sp>
      <p:sp>
        <p:nvSpPr>
          <p:cNvPr id="4" name="Diagrama de flujo: proceso alternativo 3">
            <a:extLst>
              <a:ext uri="{FF2B5EF4-FFF2-40B4-BE49-F238E27FC236}">
                <a16:creationId xmlns:a16="http://schemas.microsoft.com/office/drawing/2014/main" xmlns="" id="{D8925A7F-35B3-455C-844A-4EBB73CBC288}"/>
              </a:ext>
            </a:extLst>
          </p:cNvPr>
          <p:cNvSpPr/>
          <p:nvPr/>
        </p:nvSpPr>
        <p:spPr>
          <a:xfrm>
            <a:off x="809469" y="809471"/>
            <a:ext cx="3222886" cy="775085"/>
          </a:xfrm>
          <a:prstGeom prst="flowChartAlternate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chemeClr val="tx1"/>
                </a:solidFill>
              </a:rPr>
              <a:t>ANTES DEL PROCEDIMIENTO</a:t>
            </a:r>
          </a:p>
        </p:txBody>
      </p:sp>
      <p:sp>
        <p:nvSpPr>
          <p:cNvPr id="5" name="Diagrama de flujo: proceso alternativo 4">
            <a:extLst>
              <a:ext uri="{FF2B5EF4-FFF2-40B4-BE49-F238E27FC236}">
                <a16:creationId xmlns:a16="http://schemas.microsoft.com/office/drawing/2014/main" xmlns="" id="{C3664B06-02BA-444E-8860-41AAC007E089}"/>
              </a:ext>
            </a:extLst>
          </p:cNvPr>
          <p:cNvSpPr/>
          <p:nvPr/>
        </p:nvSpPr>
        <p:spPr>
          <a:xfrm>
            <a:off x="4484557" y="824462"/>
            <a:ext cx="3222886" cy="775085"/>
          </a:xfrm>
          <a:prstGeom prst="flowChartAlternate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chemeClr val="bg2">
                    <a:lumMod val="25000"/>
                  </a:schemeClr>
                </a:solidFill>
              </a:rPr>
              <a:t>DURANTE EL PROCEDIMIENTO</a:t>
            </a:r>
          </a:p>
        </p:txBody>
      </p:sp>
      <p:sp>
        <p:nvSpPr>
          <p:cNvPr id="6" name="Diagrama de flujo: proceso alternativo 5">
            <a:extLst>
              <a:ext uri="{FF2B5EF4-FFF2-40B4-BE49-F238E27FC236}">
                <a16:creationId xmlns:a16="http://schemas.microsoft.com/office/drawing/2014/main" xmlns="" id="{3DDE6553-280C-47D1-BDDE-4F4F6609996E}"/>
              </a:ext>
            </a:extLst>
          </p:cNvPr>
          <p:cNvSpPr/>
          <p:nvPr/>
        </p:nvSpPr>
        <p:spPr>
          <a:xfrm>
            <a:off x="8304550" y="824462"/>
            <a:ext cx="3222886" cy="775085"/>
          </a:xfrm>
          <a:prstGeom prst="flowChartAlternate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chemeClr val="tx1"/>
                </a:solidFill>
              </a:rPr>
              <a:t>DESPUES DEL PROCEDIMIENTO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xmlns="" id="{E31BECBC-6285-4840-95C8-BFFD915F6795}"/>
              </a:ext>
            </a:extLst>
          </p:cNvPr>
          <p:cNvSpPr/>
          <p:nvPr/>
        </p:nvSpPr>
        <p:spPr>
          <a:xfrm>
            <a:off x="809469" y="1719470"/>
            <a:ext cx="3222886" cy="462136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>
                <a:solidFill>
                  <a:schemeClr val="tx1"/>
                </a:solidFill>
              </a:rPr>
              <a:t>¿Ha confirmado la identidad del paciente?</a:t>
            </a:r>
          </a:p>
          <a:p>
            <a:pPr algn="ctr"/>
            <a:endParaRPr lang="es-MX" sz="1200" dirty="0">
              <a:solidFill>
                <a:schemeClr val="tx1"/>
              </a:solidFill>
            </a:endParaRPr>
          </a:p>
          <a:p>
            <a:pPr algn="ctr"/>
            <a:r>
              <a:rPr lang="es-MX" sz="1200" dirty="0">
                <a:solidFill>
                  <a:schemeClr val="tx1"/>
                </a:solidFill>
              </a:rPr>
              <a:t>SI                           NO</a:t>
            </a:r>
          </a:p>
          <a:p>
            <a:pPr algn="ctr"/>
            <a:endParaRPr lang="es-MX" sz="1200" dirty="0">
              <a:solidFill>
                <a:schemeClr val="tx1"/>
              </a:solidFill>
            </a:endParaRPr>
          </a:p>
          <a:p>
            <a:pPr algn="ctr"/>
            <a:r>
              <a:rPr lang="es-MX" sz="1200" dirty="0">
                <a:solidFill>
                  <a:schemeClr val="tx1"/>
                </a:solidFill>
              </a:rPr>
              <a:t>¿Ha confirmado el procedimiento a realizar?</a:t>
            </a:r>
          </a:p>
          <a:p>
            <a:pPr algn="ctr"/>
            <a:endParaRPr lang="es-MX" sz="1200" dirty="0">
              <a:solidFill>
                <a:schemeClr val="tx1"/>
              </a:solidFill>
            </a:endParaRPr>
          </a:p>
          <a:p>
            <a:pPr algn="ctr"/>
            <a:r>
              <a:rPr lang="es-MX" sz="1200" dirty="0">
                <a:solidFill>
                  <a:schemeClr val="tx1"/>
                </a:solidFill>
              </a:rPr>
              <a:t>SI                          NO</a:t>
            </a:r>
          </a:p>
          <a:p>
            <a:pPr algn="ctr"/>
            <a:endParaRPr lang="es-MX" sz="1200" dirty="0">
              <a:solidFill>
                <a:schemeClr val="tx1"/>
              </a:solidFill>
            </a:endParaRPr>
          </a:p>
          <a:p>
            <a:pPr algn="ctr"/>
            <a:r>
              <a:rPr lang="es-MX" sz="1200" dirty="0">
                <a:solidFill>
                  <a:schemeClr val="tx1"/>
                </a:solidFill>
              </a:rPr>
              <a:t>¿Cuenta con consentimiento informado?</a:t>
            </a:r>
          </a:p>
          <a:p>
            <a:pPr algn="ctr"/>
            <a:endParaRPr lang="es-MX" sz="1200" dirty="0">
              <a:solidFill>
                <a:schemeClr val="tx1"/>
              </a:solidFill>
            </a:endParaRPr>
          </a:p>
          <a:p>
            <a:pPr algn="ctr"/>
            <a:r>
              <a:rPr lang="es-MX" sz="1200" dirty="0">
                <a:solidFill>
                  <a:schemeClr val="tx1"/>
                </a:solidFill>
              </a:rPr>
              <a:t>SI                            NO</a:t>
            </a:r>
          </a:p>
          <a:p>
            <a:pPr algn="ctr"/>
            <a:endParaRPr lang="es-MX" sz="1200" dirty="0">
              <a:solidFill>
                <a:schemeClr val="tx1"/>
              </a:solidFill>
            </a:endParaRPr>
          </a:p>
          <a:p>
            <a:pPr algn="ctr"/>
            <a:r>
              <a:rPr lang="es-MX" sz="1200" dirty="0">
                <a:solidFill>
                  <a:schemeClr val="tx1"/>
                </a:solidFill>
              </a:rPr>
              <a:t>¿Tiene alergias?</a:t>
            </a:r>
          </a:p>
          <a:p>
            <a:pPr algn="ctr"/>
            <a:endParaRPr lang="es-MX" sz="1200" dirty="0">
              <a:solidFill>
                <a:schemeClr val="tx1"/>
              </a:solidFill>
            </a:endParaRPr>
          </a:p>
          <a:p>
            <a:pPr algn="ctr"/>
            <a:r>
              <a:rPr lang="es-MX" sz="1200" dirty="0">
                <a:solidFill>
                  <a:schemeClr val="tx1"/>
                </a:solidFill>
              </a:rPr>
              <a:t>SI                            NO</a:t>
            </a:r>
          </a:p>
          <a:p>
            <a:pPr algn="ctr"/>
            <a:endParaRPr lang="es-MX" sz="1200" dirty="0">
              <a:solidFill>
                <a:schemeClr val="tx1"/>
              </a:solidFill>
            </a:endParaRPr>
          </a:p>
          <a:p>
            <a:r>
              <a:rPr lang="es-MX" sz="1200" dirty="0">
                <a:solidFill>
                  <a:schemeClr val="tx1"/>
                </a:solidFill>
              </a:rPr>
              <a:t>Si; Cual:</a:t>
            </a:r>
          </a:p>
          <a:p>
            <a:pPr algn="ctr"/>
            <a:endParaRPr lang="es-MX" sz="1200" dirty="0">
              <a:solidFill>
                <a:schemeClr val="tx1"/>
              </a:solidFill>
            </a:endParaRPr>
          </a:p>
          <a:p>
            <a:pPr algn="ctr"/>
            <a:r>
              <a:rPr lang="es-MX" sz="1200" dirty="0">
                <a:solidFill>
                  <a:schemeClr val="tx1"/>
                </a:solidFill>
              </a:rPr>
              <a:t>¿El instrumental esta completo y en buenas condiciones?</a:t>
            </a:r>
          </a:p>
          <a:p>
            <a:pPr algn="ctr"/>
            <a:endParaRPr lang="es-MX" sz="1200" dirty="0">
              <a:solidFill>
                <a:schemeClr val="tx1"/>
              </a:solidFill>
            </a:endParaRPr>
          </a:p>
          <a:p>
            <a:pPr algn="ctr"/>
            <a:r>
              <a:rPr lang="es-MX" sz="1200" dirty="0">
                <a:solidFill>
                  <a:schemeClr val="tx1"/>
                </a:solidFill>
              </a:rPr>
              <a:t>SI                          NO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xmlns="" id="{553E2A00-BD28-488F-90EB-EDA8A54F5861}"/>
              </a:ext>
            </a:extLst>
          </p:cNvPr>
          <p:cNvSpPr/>
          <p:nvPr/>
        </p:nvSpPr>
        <p:spPr>
          <a:xfrm>
            <a:off x="4484557" y="1749452"/>
            <a:ext cx="3222886" cy="462136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chemeClr val="bg2">
                    <a:lumMod val="25000"/>
                  </a:schemeClr>
                </a:solidFill>
              </a:rPr>
              <a:t>¿Realiza asepsia y antisepsia?</a:t>
            </a:r>
          </a:p>
          <a:p>
            <a:pPr algn="ctr"/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es-MX" b="1" dirty="0">
                <a:solidFill>
                  <a:schemeClr val="bg2">
                    <a:lumMod val="25000"/>
                  </a:schemeClr>
                </a:solidFill>
              </a:rPr>
              <a:t>SI               NO  </a:t>
            </a:r>
          </a:p>
          <a:p>
            <a:pPr algn="ctr"/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es-MX" b="1" dirty="0">
                <a:solidFill>
                  <a:schemeClr val="bg2">
                    <a:lumMod val="25000"/>
                  </a:schemeClr>
                </a:solidFill>
              </a:rPr>
              <a:t>¿Presento eventos adversos durante el procedimiento?</a:t>
            </a:r>
          </a:p>
          <a:p>
            <a:pPr algn="ctr"/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es-MX" b="1" dirty="0">
                <a:solidFill>
                  <a:schemeClr val="bg2">
                    <a:lumMod val="25000"/>
                  </a:schemeClr>
                </a:solidFill>
              </a:rPr>
              <a:t>SI             NO</a:t>
            </a:r>
          </a:p>
          <a:p>
            <a:pPr algn="ctr"/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s-MX" b="1" dirty="0">
                <a:solidFill>
                  <a:schemeClr val="bg2">
                    <a:lumMod val="25000"/>
                  </a:schemeClr>
                </a:solidFill>
              </a:rPr>
              <a:t>Si; cuales: </a:t>
            </a:r>
            <a:endParaRPr lang="es-MX" dirty="0"/>
          </a:p>
          <a:p>
            <a:pPr algn="ctr"/>
            <a:endParaRPr lang="es-MX" dirty="0"/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xmlns="" id="{E8E10D0E-7D2A-4F0C-8A4E-1334860B311D}"/>
              </a:ext>
            </a:extLst>
          </p:cNvPr>
          <p:cNvSpPr/>
          <p:nvPr/>
        </p:nvSpPr>
        <p:spPr>
          <a:xfrm>
            <a:off x="8304550" y="1749453"/>
            <a:ext cx="3222886" cy="229789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chemeClr val="bg2">
                    <a:lumMod val="25000"/>
                  </a:schemeClr>
                </a:solidFill>
              </a:rPr>
              <a:t>¿ El instrumental y los insumos están completo?</a:t>
            </a:r>
          </a:p>
          <a:p>
            <a:pPr algn="ctr"/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es-MX" b="1" dirty="0">
                <a:solidFill>
                  <a:schemeClr val="bg2">
                    <a:lumMod val="25000"/>
                  </a:schemeClr>
                </a:solidFill>
              </a:rPr>
              <a:t>SI                NO</a:t>
            </a:r>
          </a:p>
          <a:p>
            <a:pPr algn="ctr"/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s-MX" b="1" dirty="0">
                <a:solidFill>
                  <a:schemeClr val="bg2">
                    <a:lumMod val="25000"/>
                  </a:schemeClr>
                </a:solidFill>
              </a:rPr>
              <a:t>No; cual falta:</a:t>
            </a:r>
          </a:p>
          <a:p>
            <a:pPr algn="ctr"/>
            <a:endParaRPr lang="es-MX" b="1" dirty="0"/>
          </a:p>
          <a:p>
            <a:pPr algn="ctr"/>
            <a:endParaRPr lang="es-MX" b="1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508FE44D-1563-42D7-9E29-902A11BB3135}"/>
              </a:ext>
            </a:extLst>
          </p:cNvPr>
          <p:cNvSpPr/>
          <p:nvPr/>
        </p:nvSpPr>
        <p:spPr>
          <a:xfrm>
            <a:off x="809469" y="6490741"/>
            <a:ext cx="10538085" cy="2548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bg2">
                    <a:lumMod val="25000"/>
                  </a:schemeClr>
                </a:solidFill>
              </a:rPr>
              <a:t>COLOCAR DESPUÉS DEL CONSENTIMIENTO INFORMADO</a:t>
            </a: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xmlns="" id="{3BFB4A7C-9FDD-406D-9AF9-559164942C91}"/>
              </a:ext>
            </a:extLst>
          </p:cNvPr>
          <p:cNvSpPr/>
          <p:nvPr/>
        </p:nvSpPr>
        <p:spPr>
          <a:xfrm>
            <a:off x="8304550" y="4082029"/>
            <a:ext cx="3222886" cy="229789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b="1" dirty="0">
                <a:solidFill>
                  <a:schemeClr val="bg2">
                    <a:lumMod val="25000"/>
                  </a:schemeClr>
                </a:solidFill>
              </a:rPr>
              <a:t>Nombre completo de quien realiza el procedimiento</a:t>
            </a:r>
          </a:p>
          <a:p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  <a:p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s-MX" b="1" dirty="0">
                <a:solidFill>
                  <a:schemeClr val="bg2">
                    <a:lumMod val="25000"/>
                  </a:schemeClr>
                </a:solidFill>
              </a:rPr>
              <a:t>Firma:</a:t>
            </a:r>
          </a:p>
          <a:p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s-MX" b="1" dirty="0">
                <a:solidFill>
                  <a:schemeClr val="bg2">
                    <a:lumMod val="25000"/>
                  </a:schemeClr>
                </a:solidFill>
              </a:rPr>
              <a:t>Fecha y hora: </a:t>
            </a:r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xmlns="" id="{965344AD-66D4-4E23-8EF9-06A1070F9AFB}"/>
              </a:ext>
            </a:extLst>
          </p:cNvPr>
          <p:cNvCxnSpPr/>
          <p:nvPr/>
        </p:nvCxnSpPr>
        <p:spPr>
          <a:xfrm>
            <a:off x="8499423" y="5266844"/>
            <a:ext cx="2883108" cy="149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xmlns="" id="{8A2FB42F-2D06-4514-A837-E404534F7D38}"/>
              </a:ext>
            </a:extLst>
          </p:cNvPr>
          <p:cNvCxnSpPr/>
          <p:nvPr/>
        </p:nvCxnSpPr>
        <p:spPr>
          <a:xfrm>
            <a:off x="8456951" y="5828680"/>
            <a:ext cx="2883108" cy="149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xmlns="" id="{6265DFDE-2A1D-4F33-9A15-BE5D35D53EDB}"/>
              </a:ext>
            </a:extLst>
          </p:cNvPr>
          <p:cNvCxnSpPr/>
          <p:nvPr/>
        </p:nvCxnSpPr>
        <p:spPr>
          <a:xfrm>
            <a:off x="1783830" y="5230975"/>
            <a:ext cx="191874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xmlns="" id="{B2607E05-3E2B-47D0-825F-C345A06C533D}"/>
              </a:ext>
            </a:extLst>
          </p:cNvPr>
          <p:cNvCxnSpPr>
            <a:cxnSpLocks/>
          </p:cNvCxnSpPr>
          <p:nvPr/>
        </p:nvCxnSpPr>
        <p:spPr>
          <a:xfrm>
            <a:off x="5801193" y="5505791"/>
            <a:ext cx="1768840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xmlns="" id="{3737AC30-2FBE-4DD6-AE1C-210E7947ABDA}"/>
              </a:ext>
            </a:extLst>
          </p:cNvPr>
          <p:cNvCxnSpPr>
            <a:cxnSpLocks/>
          </p:cNvCxnSpPr>
          <p:nvPr/>
        </p:nvCxnSpPr>
        <p:spPr>
          <a:xfrm>
            <a:off x="4799351" y="5987974"/>
            <a:ext cx="2770682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xmlns="" id="{05D2C4D2-7EA1-4CCC-A581-CC6D07FB08DA}"/>
              </a:ext>
            </a:extLst>
          </p:cNvPr>
          <p:cNvCxnSpPr/>
          <p:nvPr/>
        </p:nvCxnSpPr>
        <p:spPr>
          <a:xfrm>
            <a:off x="9910997" y="3384030"/>
            <a:ext cx="15864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xmlns="" id="{B0B62430-A5A4-4503-9C40-08E954E0AD85}"/>
              </a:ext>
            </a:extLst>
          </p:cNvPr>
          <p:cNvCxnSpPr>
            <a:cxnSpLocks/>
          </p:cNvCxnSpPr>
          <p:nvPr/>
        </p:nvCxnSpPr>
        <p:spPr>
          <a:xfrm>
            <a:off x="8639331" y="3806252"/>
            <a:ext cx="27082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8639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234</Words>
  <Application>Microsoft Office PowerPoint</Application>
  <PresentationFormat>Panorámica</PresentationFormat>
  <Paragraphs>94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Elizabeth Yañez Soto</dc:creator>
  <cp:lastModifiedBy>JUAN CARLOS ORTEGA</cp:lastModifiedBy>
  <cp:revision>11</cp:revision>
  <cp:lastPrinted>2020-06-24T20:43:13Z</cp:lastPrinted>
  <dcterms:created xsi:type="dcterms:W3CDTF">2020-01-07T20:27:55Z</dcterms:created>
  <dcterms:modified xsi:type="dcterms:W3CDTF">2020-07-28T20:29:33Z</dcterms:modified>
</cp:coreProperties>
</file>