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17" r:id="rId2"/>
    <p:sldMasterId id="2147483685" r:id="rId3"/>
  </p:sldMasterIdLst>
  <p:notesMasterIdLst>
    <p:notesMasterId r:id="rId16"/>
  </p:notesMasterIdLst>
  <p:sldIdLst>
    <p:sldId id="973" r:id="rId4"/>
    <p:sldId id="992" r:id="rId5"/>
    <p:sldId id="993" r:id="rId6"/>
    <p:sldId id="994" r:id="rId7"/>
    <p:sldId id="995" r:id="rId8"/>
    <p:sldId id="996" r:id="rId9"/>
    <p:sldId id="997" r:id="rId10"/>
    <p:sldId id="998" r:id="rId11"/>
    <p:sldId id="999" r:id="rId12"/>
    <p:sldId id="1000" r:id="rId13"/>
    <p:sldId id="1001" r:id="rId14"/>
    <p:sldId id="967" r:id="rId15"/>
  </p:sldIdLst>
  <p:sldSz cx="13004800" cy="9753600"/>
  <p:notesSz cx="6797675" cy="9926638"/>
  <p:defaultTextStyle>
    <a:lvl1pPr algn="ctr" defTabSz="584080">
      <a:defRPr sz="3600">
        <a:latin typeface="+mn-lt"/>
        <a:ea typeface="+mn-ea"/>
        <a:cs typeface="+mn-cs"/>
        <a:sym typeface="Helvetica Light"/>
      </a:defRPr>
    </a:lvl1pPr>
    <a:lvl2pPr indent="228553" algn="ctr" defTabSz="584080">
      <a:defRPr sz="3600">
        <a:latin typeface="+mn-lt"/>
        <a:ea typeface="+mn-ea"/>
        <a:cs typeface="+mn-cs"/>
        <a:sym typeface="Helvetica Light"/>
      </a:defRPr>
    </a:lvl2pPr>
    <a:lvl3pPr indent="457105" algn="ctr" defTabSz="584080">
      <a:defRPr sz="3600">
        <a:latin typeface="+mn-lt"/>
        <a:ea typeface="+mn-ea"/>
        <a:cs typeface="+mn-cs"/>
        <a:sym typeface="Helvetica Light"/>
      </a:defRPr>
    </a:lvl3pPr>
    <a:lvl4pPr indent="685658" algn="ctr" defTabSz="584080">
      <a:defRPr sz="3600">
        <a:latin typeface="+mn-lt"/>
        <a:ea typeface="+mn-ea"/>
        <a:cs typeface="+mn-cs"/>
        <a:sym typeface="Helvetica Light"/>
      </a:defRPr>
    </a:lvl4pPr>
    <a:lvl5pPr indent="914213" algn="ctr" defTabSz="584080">
      <a:defRPr sz="3600">
        <a:latin typeface="+mn-lt"/>
        <a:ea typeface="+mn-ea"/>
        <a:cs typeface="+mn-cs"/>
        <a:sym typeface="Helvetica Light"/>
      </a:defRPr>
    </a:lvl5pPr>
    <a:lvl6pPr indent="1142766" algn="ctr" defTabSz="584080">
      <a:defRPr sz="3600">
        <a:latin typeface="+mn-lt"/>
        <a:ea typeface="+mn-ea"/>
        <a:cs typeface="+mn-cs"/>
        <a:sym typeface="Helvetica Light"/>
      </a:defRPr>
    </a:lvl6pPr>
    <a:lvl7pPr indent="1371319" algn="ctr" defTabSz="584080">
      <a:defRPr sz="3600">
        <a:latin typeface="+mn-lt"/>
        <a:ea typeface="+mn-ea"/>
        <a:cs typeface="+mn-cs"/>
        <a:sym typeface="Helvetica Light"/>
      </a:defRPr>
    </a:lvl7pPr>
    <a:lvl8pPr indent="1599875" algn="ctr" defTabSz="584080">
      <a:defRPr sz="3600">
        <a:latin typeface="+mn-lt"/>
        <a:ea typeface="+mn-ea"/>
        <a:cs typeface="+mn-cs"/>
        <a:sym typeface="Helvetica Light"/>
      </a:defRPr>
    </a:lvl8pPr>
    <a:lvl9pPr indent="1828424" algn="ctr" defTabSz="58408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68">
          <p15:clr>
            <a:srgbClr val="A4A3A4"/>
          </p15:clr>
        </p15:guide>
        <p15:guide id="2" orient="horz" pos="1594">
          <p15:clr>
            <a:srgbClr val="A4A3A4"/>
          </p15:clr>
        </p15:guide>
        <p15:guide id="3" pos="7430" userDrawn="1">
          <p15:clr>
            <a:srgbClr val="A4A3A4"/>
          </p15:clr>
        </p15:guide>
        <p15:guide id="4" pos="7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5B"/>
    <a:srgbClr val="EEAA00"/>
    <a:srgbClr val="00C4B4"/>
    <a:srgbClr val="8B189B"/>
    <a:srgbClr val="96D600"/>
    <a:srgbClr val="EE7800"/>
    <a:srgbClr val="00B3E3"/>
    <a:srgbClr val="0047BB"/>
    <a:srgbClr val="E70295"/>
    <a:srgbClr val="2AA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Estilo claro 2 - Énfasi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60" autoAdjust="0"/>
    <p:restoredTop sz="94660"/>
  </p:normalViewPr>
  <p:slideViewPr>
    <p:cSldViewPr snapToGrid="0" snapToObjects="1" showGuides="1">
      <p:cViewPr varScale="1">
        <p:scale>
          <a:sx n="72" d="100"/>
          <a:sy n="72" d="100"/>
        </p:scale>
        <p:origin x="-102" y="-246"/>
      </p:cViewPr>
      <p:guideLst>
        <p:guide orient="horz" pos="1068"/>
        <p:guide orient="horz" pos="1594"/>
        <p:guide pos="7430"/>
        <p:guide pos="7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853822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05">
      <a:defRPr sz="2100">
        <a:latin typeface="Lucida Grande"/>
        <a:ea typeface="Lucida Grande"/>
        <a:cs typeface="Lucida Grande"/>
        <a:sym typeface="Lucida Grande"/>
      </a:defRPr>
    </a:lvl1pPr>
    <a:lvl2pPr indent="228553" defTabSz="457105">
      <a:defRPr sz="2100">
        <a:latin typeface="Lucida Grande"/>
        <a:ea typeface="Lucida Grande"/>
        <a:cs typeface="Lucida Grande"/>
        <a:sym typeface="Lucida Grande"/>
      </a:defRPr>
    </a:lvl2pPr>
    <a:lvl3pPr indent="457105" defTabSz="457105">
      <a:defRPr sz="2100">
        <a:latin typeface="Lucida Grande"/>
        <a:ea typeface="Lucida Grande"/>
        <a:cs typeface="Lucida Grande"/>
        <a:sym typeface="Lucida Grande"/>
      </a:defRPr>
    </a:lvl3pPr>
    <a:lvl4pPr indent="685658" defTabSz="457105">
      <a:defRPr sz="2100">
        <a:latin typeface="Lucida Grande"/>
        <a:ea typeface="Lucida Grande"/>
        <a:cs typeface="Lucida Grande"/>
        <a:sym typeface="Lucida Grande"/>
      </a:defRPr>
    </a:lvl4pPr>
    <a:lvl5pPr indent="914213" defTabSz="457105">
      <a:defRPr sz="2100">
        <a:latin typeface="Lucida Grande"/>
        <a:ea typeface="Lucida Grande"/>
        <a:cs typeface="Lucida Grande"/>
        <a:sym typeface="Lucida Grande"/>
      </a:defRPr>
    </a:lvl5pPr>
    <a:lvl6pPr indent="1142766" defTabSz="457105">
      <a:defRPr sz="2100">
        <a:latin typeface="Lucida Grande"/>
        <a:ea typeface="Lucida Grande"/>
        <a:cs typeface="Lucida Grande"/>
        <a:sym typeface="Lucida Grande"/>
      </a:defRPr>
    </a:lvl6pPr>
    <a:lvl7pPr indent="1371319" defTabSz="457105">
      <a:defRPr sz="2100">
        <a:latin typeface="Lucida Grande"/>
        <a:ea typeface="Lucida Grande"/>
        <a:cs typeface="Lucida Grande"/>
        <a:sym typeface="Lucida Grande"/>
      </a:defRPr>
    </a:lvl7pPr>
    <a:lvl8pPr indent="1599875" defTabSz="457105">
      <a:defRPr sz="2100">
        <a:latin typeface="Lucida Grande"/>
        <a:ea typeface="Lucida Grande"/>
        <a:cs typeface="Lucida Grande"/>
        <a:sym typeface="Lucida Grande"/>
      </a:defRPr>
    </a:lvl8pPr>
    <a:lvl9pPr indent="1828424" defTabSz="457105">
      <a:defRPr sz="21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29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79521" y="169334"/>
            <a:ext cx="7141352" cy="1517227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7032" y="2147147"/>
            <a:ext cx="11837528" cy="64369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5B4BA-0D86-4989-8068-D41930384B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528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emf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490" y="8454189"/>
            <a:ext cx="2585574" cy="8524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1356" y="8399750"/>
            <a:ext cx="1810370" cy="8151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34144"/>
            <a:ext cx="8283036" cy="64423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035" y="2696685"/>
            <a:ext cx="3650739" cy="27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0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4571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Black"/>
          <a:ea typeface="+mj-ea"/>
          <a:cs typeface="Avenir Black"/>
        </a:defRPr>
      </a:lvl1pPr>
    </p:titleStyle>
    <p:bodyStyle>
      <a:lvl1pPr marL="342830" indent="-342830" algn="l" defTabSz="457105" rtl="0" eaLnBrk="1" latinLnBrk="0" hangingPunct="1">
        <a:spcBef>
          <a:spcPct val="20000"/>
        </a:spcBef>
        <a:buFont typeface="Arial"/>
        <a:buChar char="•"/>
        <a:defRPr sz="3100" b="0" i="0" kern="1200">
          <a:solidFill>
            <a:schemeClr val="tx1"/>
          </a:solidFill>
          <a:latin typeface="Avenir Roman"/>
          <a:ea typeface="+mn-ea"/>
          <a:cs typeface="Avenir Roman"/>
        </a:defRPr>
      </a:lvl1pPr>
      <a:lvl2pPr marL="742797" indent="-285692" algn="l" defTabSz="457105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venir Roman"/>
          <a:ea typeface="+mn-ea"/>
          <a:cs typeface="Avenir Roman"/>
        </a:defRPr>
      </a:lvl2pPr>
      <a:lvl3pPr marL="1142766" indent="-228553" algn="l" defTabSz="45710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venir Roman"/>
          <a:ea typeface="+mn-ea"/>
          <a:cs typeface="Avenir Roman"/>
        </a:defRPr>
      </a:lvl3pPr>
      <a:lvl4pPr marL="1599875" indent="-228553" algn="l" defTabSz="457105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venir Roman"/>
          <a:ea typeface="+mn-ea"/>
          <a:cs typeface="Avenir Roman"/>
        </a:defRPr>
      </a:lvl4pPr>
      <a:lvl5pPr marL="2056979" indent="-228553" algn="l" defTabSz="457105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venir Roman"/>
          <a:ea typeface="+mn-ea"/>
          <a:cs typeface="Avenir Roman"/>
        </a:defRPr>
      </a:lvl5pPr>
      <a:lvl6pPr marL="2514087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00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3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576" y="339144"/>
            <a:ext cx="1609344" cy="121310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0995" y="9156164"/>
            <a:ext cx="2895600" cy="5059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14971"/>
            <a:ext cx="9572950" cy="6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7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ctr" defTabSz="65023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9404" y="7541977"/>
            <a:ext cx="3532832" cy="11648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177" y="2785083"/>
            <a:ext cx="4190446" cy="32021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89335" y="7578543"/>
            <a:ext cx="2288000" cy="103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6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4571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0" indent="-342830" algn="l" defTabSz="457105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7" indent="-285692" algn="l" defTabSz="45710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6" indent="-228553" algn="l" defTabSz="45710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5" indent="-228553" algn="l" defTabSz="45710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9" indent="-228553" algn="l" defTabSz="45710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7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00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3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ckXmqExVs8" TargetMode="External"/><Relationship Id="rId2" Type="http://schemas.openxmlformats.org/officeDocument/2006/relationships/hyperlink" Target="https://youtu.be/MKUdW5AJmJ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0V_jeDYoyqs" TargetMode="External"/><Relationship Id="rId4" Type="http://schemas.openxmlformats.org/officeDocument/2006/relationships/hyperlink" Target="https://youtu.be/4J5p7JcaUt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65805" y="4036799"/>
            <a:ext cx="4419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INDICAS</a:t>
            </a:r>
          </a:p>
        </p:txBody>
      </p:sp>
    </p:spTree>
    <p:extLst>
      <p:ext uri="{BB962C8B-B14F-4D97-AF65-F5344CB8AC3E}">
        <p14:creationId xmlns:p14="http://schemas.microsoft.com/office/powerpoint/2010/main" val="176077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8276" y="331380"/>
            <a:ext cx="8575040" cy="1517227"/>
          </a:xfrm>
        </p:spPr>
        <p:txBody>
          <a:bodyPr/>
          <a:lstStyle/>
          <a:p>
            <a:pPr algn="r"/>
            <a:r>
              <a:rPr lang="es-MX" sz="5689" dirty="0"/>
              <a:t>Donde se concentra?</a:t>
            </a:r>
            <a:endParaRPr lang="en-US" sz="5689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7032" y="2147147"/>
            <a:ext cx="11837528" cy="6671733"/>
          </a:xfrm>
          <a:solidFill>
            <a:srgbClr val="E4C8D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MX" sz="3413" dirty="0"/>
              <a:t>Programa de captura </a:t>
            </a:r>
            <a:r>
              <a:rPr lang="es-MX" sz="3413" b="1" dirty="0" err="1"/>
              <a:t>INDICASII</a:t>
            </a:r>
            <a:endParaRPr lang="es-MX" sz="3413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s-MX" sz="3413" dirty="0"/>
              <a:t>Se puede realizar la captura, por día, semana, mes, etc.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3413" dirty="0"/>
              <a:t>Se </a:t>
            </a:r>
            <a:r>
              <a:rPr lang="es-MX" sz="3413" b="1" dirty="0"/>
              <a:t>genero tutorial </a:t>
            </a:r>
            <a:r>
              <a:rPr lang="es-MX" sz="3413" dirty="0"/>
              <a:t>para la instalación, captura de reportes, envió de información localizado en</a:t>
            </a:r>
            <a:r>
              <a:rPr lang="es-MX" sz="3413" b="1" dirty="0"/>
              <a:t> YouTube </a:t>
            </a:r>
            <a:r>
              <a:rPr lang="es-MX" sz="3413" dirty="0"/>
              <a:t>como </a:t>
            </a:r>
            <a:r>
              <a:rPr lang="es-MX" sz="3413" dirty="0" err="1"/>
              <a:t>INDICASII</a:t>
            </a:r>
            <a:r>
              <a:rPr lang="es-MX" sz="3413" dirty="0"/>
              <a:t> tutorial: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sz="3413" dirty="0"/>
          </a:p>
          <a:p>
            <a:pPr algn="r">
              <a:buFont typeface="Wingdings" panose="05000000000000000000" pitchFamily="2" charset="2"/>
              <a:buChar char="ü"/>
            </a:pPr>
            <a:r>
              <a:rPr lang="es-MX" sz="3413" dirty="0">
                <a:hlinkClick r:id="rId2"/>
              </a:rPr>
              <a:t>https://youtu.be/MKUdW5AJmJI</a:t>
            </a:r>
            <a:r>
              <a:rPr lang="es-MX" sz="3413" dirty="0"/>
              <a:t> (instalación)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es-MX" sz="3413" dirty="0">
                <a:hlinkClick r:id="rId3"/>
              </a:rPr>
              <a:t>https://youtu.be/JckXmqExVs8</a:t>
            </a:r>
            <a:r>
              <a:rPr lang="es-MX" sz="3413" dirty="0"/>
              <a:t> (captura parte 1)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es-MX" sz="3413" dirty="0">
                <a:hlinkClick r:id="rId4"/>
              </a:rPr>
              <a:t>https://youtu.be/4J5p7JcaUts</a:t>
            </a:r>
            <a:r>
              <a:rPr lang="es-MX" sz="3413" dirty="0"/>
              <a:t> (captura parte 2)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es-MX" sz="3413" dirty="0">
                <a:hlinkClick r:id="rId5"/>
              </a:rPr>
              <a:t>https://youtu.be/0V_jeDYoyqs</a:t>
            </a:r>
            <a:r>
              <a:rPr lang="es-MX" sz="3413" dirty="0"/>
              <a:t> (informe y reporte)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3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1884" y="1747777"/>
            <a:ext cx="11752676" cy="7071103"/>
          </a:xfrm>
          <a:solidFill>
            <a:srgbClr val="E4C8D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/>
              <a:t>Debemos concebir al sistema </a:t>
            </a:r>
            <a:r>
              <a:rPr lang="es-MX" dirty="0" smtClean="0"/>
              <a:t>INDICAS </a:t>
            </a:r>
            <a:r>
              <a:rPr lang="es-MX" dirty="0"/>
              <a:t>como un elemento que nos permita la toma de decisiones enfocadas siempre a la mejora continua.</a:t>
            </a:r>
          </a:p>
          <a:p>
            <a:endParaRPr lang="en-US" dirty="0"/>
          </a:p>
        </p:txBody>
      </p:sp>
      <p:pic>
        <p:nvPicPr>
          <p:cNvPr id="4" name="Picture 2" descr="http://upload.wikimedia.org/wikipedia/commons/thumb/7/7a/PDCA_Cycle.svg/300px-PDCA_Cycl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88" y="4890912"/>
            <a:ext cx="6066116" cy="41249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37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21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9747" y="275352"/>
            <a:ext cx="7141352" cy="1517227"/>
          </a:xfrm>
        </p:spPr>
        <p:txBody>
          <a:bodyPr/>
          <a:lstStyle/>
          <a:p>
            <a:pPr algn="r"/>
            <a:r>
              <a:rPr lang="es-MX" dirty="0" smtClean="0"/>
              <a:t>¿QUE ES INDICAS?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E4C8D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s-MX" dirty="0"/>
              <a:t>El Sistema Nacional de Indicadores de Calidad en Salud (</a:t>
            </a:r>
            <a:r>
              <a:rPr lang="es-MX" b="1" dirty="0" smtClean="0"/>
              <a:t>INDICASII</a:t>
            </a:r>
            <a:r>
              <a:rPr lang="es-MX" dirty="0" smtClean="0"/>
              <a:t>) </a:t>
            </a:r>
            <a:r>
              <a:rPr lang="es-MX" dirty="0"/>
              <a:t>es una </a:t>
            </a:r>
            <a:r>
              <a:rPr lang="es-MX" b="1" dirty="0"/>
              <a:t>herramienta</a:t>
            </a:r>
            <a:r>
              <a:rPr lang="es-MX" dirty="0"/>
              <a:t> que permite registrar y monitorear indicadores de calidad en las unidades de los servicios de </a:t>
            </a:r>
            <a:r>
              <a:rPr lang="es-MX" dirty="0" smtClean="0"/>
              <a:t>salud.</a:t>
            </a:r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r>
              <a:rPr lang="es-MX" dirty="0" smtClean="0"/>
              <a:t>Además permite dar </a:t>
            </a:r>
            <a:r>
              <a:rPr lang="es-MX" b="1" dirty="0" smtClean="0"/>
              <a:t>seguimiento</a:t>
            </a:r>
            <a:r>
              <a:rPr lang="es-MX" dirty="0" smtClean="0"/>
              <a:t> </a:t>
            </a:r>
            <a:r>
              <a:rPr lang="es-MX" dirty="0"/>
              <a:t>y la oportunidad de </a:t>
            </a:r>
            <a:r>
              <a:rPr lang="es-MX" b="1" dirty="0"/>
              <a:t>establecer comparaciones </a:t>
            </a:r>
            <a:r>
              <a:rPr lang="es-MX" dirty="0"/>
              <a:t>entre las </a:t>
            </a:r>
            <a:r>
              <a:rPr lang="es-MX" b="1" dirty="0"/>
              <a:t>unidades</a:t>
            </a:r>
            <a:r>
              <a:rPr lang="es-MX" dirty="0"/>
              <a:t> de atención </a:t>
            </a:r>
            <a:r>
              <a:rPr lang="es-MX" dirty="0" smtClean="0"/>
              <a:t>médica.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dirty="0" smtClean="0"/>
              <a:t>Objetivo General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E4C8D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s-MX" dirty="0"/>
              <a:t>Contar con un sistema integral de </a:t>
            </a:r>
            <a:r>
              <a:rPr lang="es-MX" b="1" dirty="0"/>
              <a:t>medición</a:t>
            </a:r>
            <a:r>
              <a:rPr lang="es-MX" dirty="0"/>
              <a:t> para el Sistema Nacional de Salud que integre </a:t>
            </a:r>
            <a:r>
              <a:rPr lang="es-MX" b="1" dirty="0"/>
              <a:t>evidencias</a:t>
            </a:r>
            <a:r>
              <a:rPr lang="es-MX" dirty="0"/>
              <a:t> de mejora de la </a:t>
            </a:r>
            <a:r>
              <a:rPr lang="es-MX" b="1" dirty="0"/>
              <a:t>calidad técnica</a:t>
            </a:r>
            <a:r>
              <a:rPr lang="es-MX" dirty="0"/>
              <a:t>, calidad </a:t>
            </a:r>
            <a:r>
              <a:rPr lang="es-MX" b="1" dirty="0"/>
              <a:t>percibida</a:t>
            </a:r>
            <a:r>
              <a:rPr lang="es-MX" dirty="0"/>
              <a:t> y calidad en la gestión adecuado a las </a:t>
            </a:r>
            <a:r>
              <a:rPr lang="es-MX" b="1" dirty="0"/>
              <a:t>necesidades </a:t>
            </a:r>
            <a:r>
              <a:rPr lang="es-MX" dirty="0"/>
              <a:t>de información y evaluación de líneas de acción del Sistema Integral de Calidad en </a:t>
            </a:r>
            <a:r>
              <a:rPr lang="es-MX" dirty="0" smtClean="0"/>
              <a:t>Salud.</a:t>
            </a:r>
            <a:endParaRPr lang="es-MX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8276" y="154417"/>
            <a:ext cx="8575040" cy="1517227"/>
          </a:xfrm>
        </p:spPr>
        <p:txBody>
          <a:bodyPr/>
          <a:lstStyle/>
          <a:p>
            <a:pPr algn="r"/>
            <a:r>
              <a:rPr lang="es-MX" sz="5689" dirty="0"/>
              <a:t>Objetivos específicos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7032" y="1232746"/>
            <a:ext cx="11837528" cy="7843520"/>
          </a:xfrm>
          <a:solidFill>
            <a:srgbClr val="E4C8D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MX" sz="3413" b="1" dirty="0"/>
              <a:t>Incorporar</a:t>
            </a:r>
            <a:r>
              <a:rPr lang="es-MX" sz="3413" dirty="0"/>
              <a:t> a las instituciones del sector salud al Sistema Nacional de Indicadores de Calidad en Salud.</a:t>
            </a:r>
          </a:p>
          <a:p>
            <a:endParaRPr lang="es-MX" sz="3413" dirty="0"/>
          </a:p>
          <a:p>
            <a:r>
              <a:rPr lang="es-MX" sz="3413" dirty="0"/>
              <a:t>Fomentar el </a:t>
            </a:r>
            <a:r>
              <a:rPr lang="es-MX" sz="3413" b="1" dirty="0"/>
              <a:t>registro de la información </a:t>
            </a:r>
            <a:r>
              <a:rPr lang="es-MX" sz="3413" dirty="0"/>
              <a:t>al sistema de forma consistente y completa.</a:t>
            </a:r>
          </a:p>
          <a:p>
            <a:endParaRPr lang="es-MX" sz="3413" dirty="0"/>
          </a:p>
          <a:p>
            <a:r>
              <a:rPr lang="es-MX" sz="3413" dirty="0"/>
              <a:t>Hacer del INDICAS un </a:t>
            </a:r>
            <a:r>
              <a:rPr lang="es-MX" sz="3413" b="1" dirty="0"/>
              <a:t>instrumento de apoyo </a:t>
            </a:r>
            <a:r>
              <a:rPr lang="es-MX" sz="3413" dirty="0"/>
              <a:t>en la toma de </a:t>
            </a:r>
            <a:r>
              <a:rPr lang="es-MX" sz="3413" b="1" dirty="0"/>
              <a:t>decisiones</a:t>
            </a:r>
            <a:r>
              <a:rPr lang="es-MX" sz="3413" dirty="0"/>
              <a:t> para mejora de los servicios de salud dentro de cada unidad médica.</a:t>
            </a:r>
          </a:p>
          <a:p>
            <a:endParaRPr lang="es-MX" sz="3413" dirty="0"/>
          </a:p>
          <a:p>
            <a:r>
              <a:rPr lang="es-MX" sz="3413" dirty="0"/>
              <a:t>Hacer </a:t>
            </a:r>
            <a:r>
              <a:rPr lang="es-MX" sz="3413" b="1" dirty="0"/>
              <a:t>uso y análisis de la información </a:t>
            </a:r>
            <a:r>
              <a:rPr lang="es-MX" sz="3413" dirty="0"/>
              <a:t>obtenida del sistema, así como retroalimentación por parte del sistema.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97962" y="169334"/>
            <a:ext cx="8575040" cy="1517227"/>
          </a:xfrm>
        </p:spPr>
        <p:txBody>
          <a:bodyPr/>
          <a:lstStyle/>
          <a:p>
            <a:pPr algn="r"/>
            <a:r>
              <a:rPr lang="es-MX" sz="5689" dirty="0"/>
              <a:t>¿Que hacer?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7032" y="1686561"/>
            <a:ext cx="11837528" cy="7132320"/>
          </a:xfrm>
          <a:solidFill>
            <a:srgbClr val="E4C8D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731509" indent="-731509">
              <a:buFont typeface="+mj-lt"/>
              <a:buAutoNum type="arabicPeriod"/>
            </a:pPr>
            <a:r>
              <a:rPr lang="es-MX" sz="3982" dirty="0"/>
              <a:t>Realizar el </a:t>
            </a:r>
            <a:r>
              <a:rPr lang="es-MX" sz="3982" b="1" dirty="0"/>
              <a:t>levantamiento de encuestas</a:t>
            </a:r>
            <a:r>
              <a:rPr lang="es-MX" sz="3982" dirty="0"/>
              <a:t>, con preguntas claras y entendibles </a:t>
            </a:r>
          </a:p>
          <a:p>
            <a:pPr marL="731509" indent="-731509">
              <a:buFont typeface="+mj-lt"/>
              <a:buAutoNum type="arabicPeriod"/>
            </a:pPr>
            <a:r>
              <a:rPr lang="es-MX" sz="3982" b="1" dirty="0"/>
              <a:t>Registrar la información </a:t>
            </a:r>
            <a:r>
              <a:rPr lang="es-MX" sz="3982" dirty="0"/>
              <a:t>en el Sistema INDICAS de manera local.</a:t>
            </a:r>
          </a:p>
          <a:p>
            <a:pPr marL="731509" indent="-731509">
              <a:buFont typeface="+mj-lt"/>
              <a:buAutoNum type="arabicPeriod"/>
            </a:pPr>
            <a:r>
              <a:rPr lang="es-MX" sz="3982" b="1" dirty="0"/>
              <a:t>Analizar</a:t>
            </a:r>
            <a:r>
              <a:rPr lang="es-MX" sz="3982" dirty="0"/>
              <a:t> la información.</a:t>
            </a:r>
          </a:p>
          <a:p>
            <a:pPr marL="731509" indent="-731509">
              <a:buFont typeface="+mj-lt"/>
              <a:buAutoNum type="arabicPeriod"/>
            </a:pPr>
            <a:r>
              <a:rPr lang="es-MX" sz="3982" dirty="0"/>
              <a:t>Definir e </a:t>
            </a:r>
            <a:r>
              <a:rPr lang="es-MX" sz="3982" b="1" dirty="0"/>
              <a:t>implantar acciones </a:t>
            </a:r>
            <a:r>
              <a:rPr lang="es-MX" sz="3982" dirty="0"/>
              <a:t>de mejora.</a:t>
            </a:r>
          </a:p>
          <a:p>
            <a:pPr marL="731509" indent="-731509">
              <a:buFont typeface="+mj-lt"/>
              <a:buAutoNum type="arabicPeriod"/>
            </a:pPr>
            <a:r>
              <a:rPr lang="es-MX" sz="3982" b="1" dirty="0"/>
              <a:t>Evaluar las acciones </a:t>
            </a:r>
            <a:r>
              <a:rPr lang="es-MX" sz="3982" dirty="0"/>
              <a:t>de mejora.</a:t>
            </a:r>
          </a:p>
          <a:p>
            <a:pPr marL="731509" indent="-731509">
              <a:buFont typeface="+mj-lt"/>
              <a:buAutoNum type="arabicPeriod"/>
            </a:pPr>
            <a:r>
              <a:rPr lang="es-MX" sz="3982" b="1" dirty="0"/>
              <a:t>Publicar los resultados </a:t>
            </a:r>
            <a:r>
              <a:rPr lang="es-MX" sz="3982" dirty="0"/>
              <a:t>de las acciones de mejora implantadas.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8276" y="169334"/>
            <a:ext cx="8575040" cy="1517227"/>
          </a:xfrm>
        </p:spPr>
        <p:txBody>
          <a:bodyPr/>
          <a:lstStyle/>
          <a:p>
            <a:pPr algn="r"/>
            <a:r>
              <a:rPr lang="es-MX" dirty="0" smtClean="0"/>
              <a:t>Indicadores de calidad en Salud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7032" y="2147147"/>
            <a:ext cx="11837528" cy="6671733"/>
          </a:xfrm>
          <a:solidFill>
            <a:srgbClr val="E4C8D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s-MX" sz="3982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Necesarios para la medición integral enfocados a la mejora de la calidad:</a:t>
            </a:r>
          </a:p>
          <a:p>
            <a:pPr lvl="1"/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Técnica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Percibida</a:t>
            </a:r>
          </a:p>
          <a:p>
            <a:pPr marL="650230" lvl="1" indent="0">
              <a:buNone/>
            </a:pPr>
            <a:endParaRPr lang="es-MX" sz="3413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50230" lvl="1" indent="0">
              <a:buNone/>
            </a:pPr>
            <a:r>
              <a:rPr lang="es-MX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OBJETIVO</a:t>
            </a:r>
          </a:p>
          <a:p>
            <a:pPr lvl="2" algn="just">
              <a:buFont typeface="Wingdings" pitchFamily="2" charset="2"/>
              <a:buChar char="ü"/>
            </a:pP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Fomentar el registro de la información de forma consistente y completa.</a:t>
            </a:r>
          </a:p>
          <a:p>
            <a:pPr lvl="2" algn="just">
              <a:buFont typeface="Wingdings" pitchFamily="2" charset="2"/>
              <a:buChar char="ü"/>
            </a:pP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Hacer 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uso de la información recopilada para retroalimentar la operatividad. </a:t>
            </a:r>
          </a:p>
          <a:p>
            <a:endParaRPr lang="en-US" sz="5120" dirty="0"/>
          </a:p>
        </p:txBody>
      </p:sp>
    </p:spTree>
    <p:extLst>
      <p:ext uri="{BB962C8B-B14F-4D97-AF65-F5344CB8AC3E}">
        <p14:creationId xmlns:p14="http://schemas.microsoft.com/office/powerpoint/2010/main" val="16222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0715"/>
            <a:ext cx="10959255" cy="1517227"/>
          </a:xfrm>
        </p:spPr>
        <p:txBody>
          <a:bodyPr/>
          <a:lstStyle/>
          <a:p>
            <a:pPr algn="r"/>
            <a:r>
              <a:rPr lang="es-MX" dirty="0" smtClean="0"/>
              <a:t>Indicadores de calidad en Salud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7032" y="1717942"/>
            <a:ext cx="11837528" cy="7249952"/>
          </a:xfrm>
          <a:solidFill>
            <a:srgbClr val="E4C8D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MX" sz="34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Calidad técnica: </a:t>
            </a:r>
            <a:r>
              <a:rPr lang="es-MX" sz="3413" dirty="0"/>
              <a:t>atención médica efectiva.</a:t>
            </a:r>
          </a:p>
          <a:p>
            <a:pPr lvl="1">
              <a:buFont typeface="Wingdings" pitchFamily="2" charset="2"/>
              <a:buChar char="ü"/>
            </a:pPr>
            <a:r>
              <a:rPr lang="es-MX" sz="2844" dirty="0"/>
              <a:t>Atención prenatal</a:t>
            </a:r>
          </a:p>
          <a:p>
            <a:pPr lvl="1">
              <a:buFont typeface="Wingdings" pitchFamily="2" charset="2"/>
              <a:buChar char="ü"/>
            </a:pPr>
            <a:r>
              <a:rPr lang="es-MX" sz="2844" dirty="0"/>
              <a:t>Atención al menor con enfermedad diarreica</a:t>
            </a:r>
          </a:p>
          <a:p>
            <a:pPr lvl="1">
              <a:buFont typeface="Wingdings" pitchFamily="2" charset="2"/>
              <a:buChar char="ü"/>
            </a:pPr>
            <a:r>
              <a:rPr lang="es-MX" sz="2844" dirty="0"/>
              <a:t>Atención al menor con enfermedad respiratoria aguda</a:t>
            </a:r>
          </a:p>
          <a:p>
            <a:pPr lvl="1">
              <a:buFont typeface="Wingdings" pitchFamily="2" charset="2"/>
              <a:buChar char="ü"/>
            </a:pPr>
            <a:r>
              <a:rPr lang="es-MX" sz="2844" dirty="0"/>
              <a:t>Atención al paciente diabético </a:t>
            </a:r>
          </a:p>
          <a:p>
            <a:pPr lvl="1">
              <a:buFont typeface="Wingdings" pitchFamily="2" charset="2"/>
              <a:buChar char="ü"/>
            </a:pPr>
            <a:r>
              <a:rPr lang="es-MX" sz="2844" dirty="0"/>
              <a:t>Atención al paciente hipertenso </a:t>
            </a:r>
          </a:p>
          <a:p>
            <a:pPr marL="0" indent="0">
              <a:buNone/>
            </a:pPr>
            <a:endParaRPr lang="es-MX" sz="3413" dirty="0"/>
          </a:p>
          <a:p>
            <a:pPr marL="0" indent="0">
              <a:buNone/>
            </a:pPr>
            <a:endParaRPr lang="es-MX" sz="3413" dirty="0"/>
          </a:p>
          <a:p>
            <a:pPr marL="0" indent="0">
              <a:buNone/>
            </a:pPr>
            <a:r>
              <a:rPr lang="es-MX" sz="34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Calidad percibida: </a:t>
            </a:r>
            <a:r>
              <a:rPr lang="es-MX" sz="3413" dirty="0"/>
              <a:t>organización de los servicios médicos</a:t>
            </a:r>
          </a:p>
          <a:p>
            <a:pPr lvl="1">
              <a:buFont typeface="Wingdings" pitchFamily="2" charset="2"/>
              <a:buChar char="ü"/>
            </a:pPr>
            <a:r>
              <a:rPr lang="es-MX" sz="2844" dirty="0"/>
              <a:t>Oportunidad de la atención (tiempo de espera)</a:t>
            </a:r>
          </a:p>
          <a:p>
            <a:pPr lvl="1">
              <a:buFont typeface="Wingdings" pitchFamily="2" charset="2"/>
              <a:buChar char="ü"/>
            </a:pPr>
            <a:r>
              <a:rPr lang="es-MX" sz="2844" dirty="0"/>
              <a:t>Surtimiento de medicamentos </a:t>
            </a:r>
          </a:p>
          <a:p>
            <a:pPr lvl="1">
              <a:buFont typeface="Wingdings" pitchFamily="2" charset="2"/>
              <a:buChar char="ü"/>
            </a:pPr>
            <a:r>
              <a:rPr lang="es-MX" sz="2844" dirty="0"/>
              <a:t>Trato recibido del personal de la unidad médica 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es-MX" sz="3413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9414" y="180282"/>
            <a:ext cx="8575040" cy="1517227"/>
          </a:xfrm>
        </p:spPr>
        <p:txBody>
          <a:bodyPr/>
          <a:lstStyle/>
          <a:p>
            <a:pPr algn="r"/>
            <a:r>
              <a:rPr lang="es-MX" sz="5689" dirty="0"/>
              <a:t>Monitoreo de información</a:t>
            </a:r>
            <a:endParaRPr lang="en-US" sz="5689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7032" y="1544321"/>
            <a:ext cx="11837528" cy="7274560"/>
          </a:xfrm>
          <a:solidFill>
            <a:srgbClr val="E4C8D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Clr>
                <a:srgbClr val="00B0F0"/>
              </a:buClr>
              <a:buNone/>
            </a:pPr>
            <a:r>
              <a:rPr lang="es-MX" sz="3413" dirty="0"/>
              <a:t>El monitoreo se basa en una </a:t>
            </a:r>
            <a:r>
              <a:rPr lang="es-MX" sz="3413" b="1" dirty="0"/>
              <a:t>toma muestra</a:t>
            </a:r>
            <a:r>
              <a:rPr lang="es-MX" sz="3413" dirty="0"/>
              <a:t> de los indicadores de la organización de los servicios.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88" y="3351460"/>
            <a:ext cx="11406293" cy="4842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779521" y="8193593"/>
            <a:ext cx="8575040" cy="151722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s-MX" sz="3982" dirty="0"/>
              <a:t>Para calidad percibida</a:t>
            </a:r>
            <a:endParaRPr lang="en-US" sz="3982" dirty="0"/>
          </a:p>
        </p:txBody>
      </p:sp>
    </p:spTree>
    <p:extLst>
      <p:ext uri="{BB962C8B-B14F-4D97-AF65-F5344CB8AC3E}">
        <p14:creationId xmlns:p14="http://schemas.microsoft.com/office/powerpoint/2010/main" val="19172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06884" y="0"/>
            <a:ext cx="8575040" cy="1517227"/>
          </a:xfrm>
        </p:spPr>
        <p:txBody>
          <a:bodyPr/>
          <a:lstStyle/>
          <a:p>
            <a:pPr algn="r"/>
            <a:r>
              <a:rPr lang="es-MX" sz="5689" dirty="0"/>
              <a:t>Monitoreo de información</a:t>
            </a:r>
            <a:endParaRPr lang="en-US" sz="5689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6608" y="1678329"/>
            <a:ext cx="11717952" cy="7140551"/>
          </a:xfrm>
          <a:solidFill>
            <a:srgbClr val="E4C8D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/>
              <a:t>El monitoreo para la muestra de indicadores en la atención médica efectiva </a:t>
            </a:r>
          </a:p>
          <a:p>
            <a:endParaRPr lang="en-U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779521" y="8193593"/>
            <a:ext cx="8575040" cy="151722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s-MX" sz="3982" dirty="0"/>
              <a:t>Para calidad técnica</a:t>
            </a:r>
            <a:endParaRPr lang="en-US" sz="3982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3" t="7675" r="7293"/>
          <a:stretch/>
        </p:blipFill>
        <p:spPr bwMode="auto">
          <a:xfrm>
            <a:off x="2817707" y="3616960"/>
            <a:ext cx="7553395" cy="4754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6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defRPr sz="2000" b="1" dirty="0">
            <a:solidFill>
              <a:srgbClr val="3A3A3A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7674</TotalTime>
  <Words>482</Words>
  <Application>Microsoft Office PowerPoint</Application>
  <PresentationFormat>Personalizado</PresentationFormat>
  <Paragraphs>59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Diseño personalizado</vt:lpstr>
      <vt:lpstr>2_Diseño personalizado</vt:lpstr>
      <vt:lpstr>1_Diseño personalizado</vt:lpstr>
      <vt:lpstr>Presentación de PowerPoint</vt:lpstr>
      <vt:lpstr>¿QUE ES INDICAS?</vt:lpstr>
      <vt:lpstr>Objetivo General</vt:lpstr>
      <vt:lpstr>Objetivos específicos</vt:lpstr>
      <vt:lpstr>¿Que hacer?</vt:lpstr>
      <vt:lpstr>Indicadores de calidad en Salud </vt:lpstr>
      <vt:lpstr>Indicadores de calidad en Salud </vt:lpstr>
      <vt:lpstr>Monitoreo de información</vt:lpstr>
      <vt:lpstr>Monitoreo de información</vt:lpstr>
      <vt:lpstr>Donde se concentra?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ROGELIO GARDUÑO SALAZAR</dc:creator>
  <cp:lastModifiedBy>ERANDENI RODRIGUEZ VELASCO</cp:lastModifiedBy>
  <cp:revision>506</cp:revision>
  <cp:lastPrinted>2016-04-26T00:39:51Z</cp:lastPrinted>
  <dcterms:modified xsi:type="dcterms:W3CDTF">2020-01-28T18:55:12Z</dcterms:modified>
</cp:coreProperties>
</file>