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685" r:id="rId3"/>
  </p:sldMasterIdLst>
  <p:notesMasterIdLst>
    <p:notesMasterId r:id="rId30"/>
  </p:notesMasterIdLst>
  <p:sldIdLst>
    <p:sldId id="973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1002" r:id="rId15"/>
    <p:sldId id="1003" r:id="rId16"/>
    <p:sldId id="1004" r:id="rId17"/>
    <p:sldId id="1005" r:id="rId18"/>
    <p:sldId id="1006" r:id="rId19"/>
    <p:sldId id="1007" r:id="rId20"/>
    <p:sldId id="1008" r:id="rId21"/>
    <p:sldId id="1009" r:id="rId22"/>
    <p:sldId id="1010" r:id="rId23"/>
    <p:sldId id="1011" r:id="rId24"/>
    <p:sldId id="1012" r:id="rId25"/>
    <p:sldId id="1013" r:id="rId26"/>
    <p:sldId id="1014" r:id="rId27"/>
    <p:sldId id="1015" r:id="rId28"/>
    <p:sldId id="967" r:id="rId29"/>
  </p:sldIdLst>
  <p:sldSz cx="13004800" cy="9753600"/>
  <p:notesSz cx="6797675" cy="9926638"/>
  <p:defaultTextStyle>
    <a:lvl1pPr algn="ctr" defTabSz="584080">
      <a:defRPr sz="3600">
        <a:latin typeface="+mn-lt"/>
        <a:ea typeface="+mn-ea"/>
        <a:cs typeface="+mn-cs"/>
        <a:sym typeface="Helvetica Light"/>
      </a:defRPr>
    </a:lvl1pPr>
    <a:lvl2pPr indent="228553" algn="ctr" defTabSz="584080">
      <a:defRPr sz="3600">
        <a:latin typeface="+mn-lt"/>
        <a:ea typeface="+mn-ea"/>
        <a:cs typeface="+mn-cs"/>
        <a:sym typeface="Helvetica Light"/>
      </a:defRPr>
    </a:lvl2pPr>
    <a:lvl3pPr indent="457105" algn="ctr" defTabSz="584080">
      <a:defRPr sz="3600">
        <a:latin typeface="+mn-lt"/>
        <a:ea typeface="+mn-ea"/>
        <a:cs typeface="+mn-cs"/>
        <a:sym typeface="Helvetica Light"/>
      </a:defRPr>
    </a:lvl3pPr>
    <a:lvl4pPr indent="685658" algn="ctr" defTabSz="584080">
      <a:defRPr sz="3600">
        <a:latin typeface="+mn-lt"/>
        <a:ea typeface="+mn-ea"/>
        <a:cs typeface="+mn-cs"/>
        <a:sym typeface="Helvetica Light"/>
      </a:defRPr>
    </a:lvl4pPr>
    <a:lvl5pPr indent="914213" algn="ctr" defTabSz="584080">
      <a:defRPr sz="3600">
        <a:latin typeface="+mn-lt"/>
        <a:ea typeface="+mn-ea"/>
        <a:cs typeface="+mn-cs"/>
        <a:sym typeface="Helvetica Light"/>
      </a:defRPr>
    </a:lvl5pPr>
    <a:lvl6pPr indent="1142766" algn="ctr" defTabSz="584080">
      <a:defRPr sz="3600">
        <a:latin typeface="+mn-lt"/>
        <a:ea typeface="+mn-ea"/>
        <a:cs typeface="+mn-cs"/>
        <a:sym typeface="Helvetica Light"/>
      </a:defRPr>
    </a:lvl6pPr>
    <a:lvl7pPr indent="1371319" algn="ctr" defTabSz="584080">
      <a:defRPr sz="3600">
        <a:latin typeface="+mn-lt"/>
        <a:ea typeface="+mn-ea"/>
        <a:cs typeface="+mn-cs"/>
        <a:sym typeface="Helvetica Light"/>
      </a:defRPr>
    </a:lvl7pPr>
    <a:lvl8pPr indent="1599875" algn="ctr" defTabSz="584080">
      <a:defRPr sz="3600">
        <a:latin typeface="+mn-lt"/>
        <a:ea typeface="+mn-ea"/>
        <a:cs typeface="+mn-cs"/>
        <a:sym typeface="Helvetica Light"/>
      </a:defRPr>
    </a:lvl8pPr>
    <a:lvl9pPr indent="1828424" algn="ctr" defTabSz="58408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8">
          <p15:clr>
            <a:srgbClr val="A4A3A4"/>
          </p15:clr>
        </p15:guide>
        <p15:guide id="2" orient="horz" pos="1594">
          <p15:clr>
            <a:srgbClr val="A4A3A4"/>
          </p15:clr>
        </p15:guide>
        <p15:guide id="3" pos="7430" userDrawn="1">
          <p15:clr>
            <a:srgbClr val="A4A3A4"/>
          </p15:clr>
        </p15:guide>
        <p15:guide id="4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  <a:srgbClr val="EEAA00"/>
    <a:srgbClr val="00C4B4"/>
    <a:srgbClr val="8B189B"/>
    <a:srgbClr val="96D600"/>
    <a:srgbClr val="EE7800"/>
    <a:srgbClr val="00B3E3"/>
    <a:srgbClr val="0047BB"/>
    <a:srgbClr val="E70295"/>
    <a:srgbClr val="2A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0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102" y="-246"/>
      </p:cViewPr>
      <p:guideLst>
        <p:guide orient="horz" pos="1068"/>
        <p:guide orient="horz" pos="1594"/>
        <p:guide pos="743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53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05">
      <a:defRPr sz="2100">
        <a:latin typeface="Lucida Grande"/>
        <a:ea typeface="Lucida Grande"/>
        <a:cs typeface="Lucida Grande"/>
        <a:sym typeface="Lucida Grande"/>
      </a:defRPr>
    </a:lvl1pPr>
    <a:lvl2pPr indent="228553" defTabSz="457105">
      <a:defRPr sz="2100">
        <a:latin typeface="Lucida Grande"/>
        <a:ea typeface="Lucida Grande"/>
        <a:cs typeface="Lucida Grande"/>
        <a:sym typeface="Lucida Grande"/>
      </a:defRPr>
    </a:lvl2pPr>
    <a:lvl3pPr indent="457105" defTabSz="457105">
      <a:defRPr sz="2100">
        <a:latin typeface="Lucida Grande"/>
        <a:ea typeface="Lucida Grande"/>
        <a:cs typeface="Lucida Grande"/>
        <a:sym typeface="Lucida Grande"/>
      </a:defRPr>
    </a:lvl3pPr>
    <a:lvl4pPr indent="685658" defTabSz="457105">
      <a:defRPr sz="2100">
        <a:latin typeface="Lucida Grande"/>
        <a:ea typeface="Lucida Grande"/>
        <a:cs typeface="Lucida Grande"/>
        <a:sym typeface="Lucida Grande"/>
      </a:defRPr>
    </a:lvl4pPr>
    <a:lvl5pPr indent="914213" defTabSz="457105">
      <a:defRPr sz="2100">
        <a:latin typeface="Lucida Grande"/>
        <a:ea typeface="Lucida Grande"/>
        <a:cs typeface="Lucida Grande"/>
        <a:sym typeface="Lucida Grande"/>
      </a:defRPr>
    </a:lvl5pPr>
    <a:lvl6pPr indent="1142766" defTabSz="457105">
      <a:defRPr sz="2100">
        <a:latin typeface="Lucida Grande"/>
        <a:ea typeface="Lucida Grande"/>
        <a:cs typeface="Lucida Grande"/>
        <a:sym typeface="Lucida Grande"/>
      </a:defRPr>
    </a:lvl6pPr>
    <a:lvl7pPr indent="1371319" defTabSz="457105">
      <a:defRPr sz="2100">
        <a:latin typeface="Lucida Grande"/>
        <a:ea typeface="Lucida Grande"/>
        <a:cs typeface="Lucida Grande"/>
        <a:sym typeface="Lucida Grande"/>
      </a:defRPr>
    </a:lvl7pPr>
    <a:lvl8pPr indent="1599875" defTabSz="457105">
      <a:defRPr sz="2100">
        <a:latin typeface="Lucida Grande"/>
        <a:ea typeface="Lucida Grande"/>
        <a:cs typeface="Lucida Grande"/>
        <a:sym typeface="Lucida Grande"/>
      </a:defRPr>
    </a:lvl8pPr>
    <a:lvl9pPr indent="1828424" defTabSz="457105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525" y="169334"/>
            <a:ext cx="7141352" cy="1517227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02453-3F1C-4815-B800-54C08F439A9A}" type="datetimeFigureOut">
              <a:rPr lang="es-ES" smtClean="0">
                <a:ea typeface="ヒラギノ角ゴ Pro W3" pitchFamily="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28/01/2020</a:t>
            </a:fld>
            <a:endParaRPr lang="es-MX">
              <a:ea typeface="ヒラギノ角ゴ Pro W3" pitchFamily="123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443307" y="9040146"/>
            <a:ext cx="4118187" cy="51928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83319-CC1E-4349-AC4A-F89EA4B918B7}" type="slidenum">
              <a:rPr lang="es-MX" smtClean="0">
                <a:ea typeface="ヒラギノ角ゴ Pro W3" pitchFamily="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7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521" y="169334"/>
            <a:ext cx="7141352" cy="1517227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2147147"/>
            <a:ext cx="11837528" cy="643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B4BA-0D86-4989-8068-D41930384B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0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90" y="8454189"/>
            <a:ext cx="2585574" cy="852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1356" y="8399750"/>
            <a:ext cx="1810370" cy="815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4144"/>
            <a:ext cx="8283036" cy="6442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35" y="2696685"/>
            <a:ext cx="3650739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b="0" i="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576" y="339144"/>
            <a:ext cx="1609344" cy="12131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995" y="9156164"/>
            <a:ext cx="2895600" cy="505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14971"/>
            <a:ext cx="957295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404" y="7541977"/>
            <a:ext cx="3532832" cy="1164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177" y="2785083"/>
            <a:ext cx="4190446" cy="3202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35" y="7578543"/>
            <a:ext cx="2288000" cy="1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92985" y="4158238"/>
            <a:ext cx="7141352" cy="1517227"/>
          </a:xfrm>
          <a:prstGeom prst="rect">
            <a:avLst/>
          </a:prstGeom>
        </p:spPr>
        <p:txBody>
          <a:bodyPr/>
          <a:lstStyle>
            <a:lvl1pPr algn="ctr" defTabSz="4571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 algn="r"/>
            <a:r>
              <a:rPr lang="es-MX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 CIUDADANO</a:t>
            </a:r>
            <a:endParaRPr lang="es-MX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77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413" dirty="0"/>
              <a:t>¿COMO SE APLICA EL MONITOREO CIUDADANO?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0129" y="2009282"/>
            <a:ext cx="12186954" cy="683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982" dirty="0"/>
              <a:t>El </a:t>
            </a:r>
            <a:r>
              <a:rPr lang="es-MX" sz="3982" b="1" dirty="0"/>
              <a:t>aval debe presentarse </a:t>
            </a:r>
            <a:r>
              <a:rPr lang="es-MX" sz="3982" dirty="0"/>
              <a:t>a la unidad medica  </a:t>
            </a:r>
            <a:r>
              <a:rPr lang="es-MX" sz="3982" b="1" dirty="0"/>
              <a:t>debidamente identificado </a:t>
            </a:r>
            <a:r>
              <a:rPr lang="es-MX" sz="3982" dirty="0"/>
              <a:t>a los servicios de consulta externa, dentro de los diferentes turnos en que se proporciones atención.</a:t>
            </a:r>
          </a:p>
          <a:p>
            <a:pPr algn="just"/>
            <a:endParaRPr lang="es-MX" sz="3982" dirty="0"/>
          </a:p>
          <a:p>
            <a:pPr algn="just"/>
            <a:r>
              <a:rPr lang="es-MX" sz="3982" dirty="0"/>
              <a:t>Debe </a:t>
            </a:r>
            <a:r>
              <a:rPr lang="es-MX" sz="3982" b="1" dirty="0"/>
              <a:t>invitar al encuestado a participar </a:t>
            </a:r>
            <a:r>
              <a:rPr lang="es-MX" sz="3982" dirty="0"/>
              <a:t>en el levantamiento de la encuesta en el momento en que el paciente o acompañante salgan del servicio donde fueron atendidos, </a:t>
            </a:r>
            <a:r>
              <a:rPr lang="es-MX" sz="3982" b="1" dirty="0"/>
              <a:t>para conocer su opinión acerca de la atención percibida</a:t>
            </a:r>
            <a:r>
              <a:rPr lang="es-MX" sz="3982" dirty="0"/>
              <a:t>, previa aceptación del usuario o acompañante.</a:t>
            </a:r>
          </a:p>
          <a:p>
            <a:pPr marL="650230" indent="-650230">
              <a:buFont typeface="Arial" pitchFamily="34" charset="0"/>
              <a:buChar char="•"/>
            </a:pPr>
            <a:endParaRPr lang="es-MX" sz="3982" b="1" dirty="0"/>
          </a:p>
        </p:txBody>
      </p:sp>
    </p:spTree>
    <p:extLst>
      <p:ext uri="{BB962C8B-B14F-4D97-AF65-F5344CB8AC3E}">
        <p14:creationId xmlns:p14="http://schemas.microsoft.com/office/powerpoint/2010/main" val="2059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1"/>
            <a:ext cx="12186954" cy="683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982" dirty="0"/>
              <a:t>El tamaño de </a:t>
            </a:r>
            <a:r>
              <a:rPr lang="es-MX" sz="3982" b="1" dirty="0"/>
              <a:t>la muestra </a:t>
            </a:r>
            <a:r>
              <a:rPr lang="es-MX" sz="3982" dirty="0"/>
              <a:t>se refiere al </a:t>
            </a:r>
            <a:r>
              <a:rPr lang="es-MX" sz="3982" b="1" dirty="0"/>
              <a:t>numero de personas que deben ser encuestadas</a:t>
            </a:r>
            <a:r>
              <a:rPr lang="es-MX" sz="3982" dirty="0"/>
              <a:t>, para considerar los datos que deben tener representatividad.</a:t>
            </a:r>
          </a:p>
          <a:p>
            <a:pPr algn="just"/>
            <a:endParaRPr lang="es-MX" sz="3982" dirty="0"/>
          </a:p>
          <a:p>
            <a:pPr algn="just"/>
            <a:r>
              <a:rPr lang="es-MX" sz="3982" dirty="0"/>
              <a:t>Si el establecimiento es de primer nivel ubicado en zona </a:t>
            </a:r>
            <a:r>
              <a:rPr lang="es-MX" sz="3982" b="1" dirty="0"/>
              <a:t>URBANA </a:t>
            </a:r>
            <a:r>
              <a:rPr lang="es-MX" sz="3982" dirty="0"/>
              <a:t>, debe realizar </a:t>
            </a:r>
            <a:r>
              <a:rPr lang="es-MX" sz="3982" b="1" dirty="0"/>
              <a:t>140 encuestas </a:t>
            </a:r>
            <a:r>
              <a:rPr lang="es-MX" sz="3982" dirty="0"/>
              <a:t>de manera cuatrimestral.</a:t>
            </a:r>
          </a:p>
          <a:p>
            <a:pPr algn="just"/>
            <a:r>
              <a:rPr lang="es-MX" sz="3982" dirty="0"/>
              <a:t>Si el establecimiento Es de primer nivel ubicado en zona </a:t>
            </a:r>
            <a:r>
              <a:rPr lang="es-MX" sz="3982" b="1" dirty="0"/>
              <a:t>RURAL</a:t>
            </a:r>
            <a:r>
              <a:rPr lang="es-MX" sz="3982" dirty="0"/>
              <a:t>, deberá aplicar </a:t>
            </a:r>
            <a:r>
              <a:rPr lang="es-MX" sz="3982" b="1" dirty="0"/>
              <a:t>36 encuestas </a:t>
            </a:r>
            <a:r>
              <a:rPr lang="es-MX" sz="3982" dirty="0"/>
              <a:t>de manera cuatrimestral.</a:t>
            </a:r>
          </a:p>
          <a:p>
            <a:pPr marL="650230" indent="-650230">
              <a:buFont typeface="Arial" pitchFamily="34" charset="0"/>
              <a:buChar char="•"/>
            </a:pPr>
            <a:endParaRPr lang="es-MX" sz="3982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TAMAÑO DE LA MUESTRA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93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2"/>
            <a:ext cx="12186954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5120" dirty="0"/>
              <a:t>1.Formato </a:t>
            </a:r>
            <a:r>
              <a:rPr lang="es-MX" sz="5120" b="1" dirty="0"/>
              <a:t>debidamente requisitado </a:t>
            </a:r>
            <a:r>
              <a:rPr lang="es-MX" sz="5120" dirty="0"/>
              <a:t>de las </a:t>
            </a:r>
            <a:r>
              <a:rPr lang="es-MX" sz="5120" b="1" dirty="0"/>
              <a:t>Encuestas de Satisfacción, Trato Adecuado Y Digno</a:t>
            </a:r>
            <a:r>
              <a:rPr lang="es-MX" sz="5120" dirty="0"/>
              <a:t> al usuario de servicios en consulta externa.</a:t>
            </a:r>
          </a:p>
          <a:p>
            <a:pPr algn="just"/>
            <a:r>
              <a:rPr lang="es-MX" sz="5120" dirty="0"/>
              <a:t>2.</a:t>
            </a:r>
            <a:r>
              <a:rPr lang="es-MX" sz="5120" b="1" dirty="0"/>
              <a:t>Guía de cotejo</a:t>
            </a:r>
          </a:p>
          <a:p>
            <a:pPr algn="just"/>
            <a:r>
              <a:rPr lang="es-MX" sz="5120" dirty="0"/>
              <a:t>3.</a:t>
            </a:r>
            <a:r>
              <a:rPr lang="es-MX" sz="5120" b="1" dirty="0"/>
              <a:t>Carta Compromiso </a:t>
            </a:r>
            <a:r>
              <a:rPr lang="es-MX" sz="5120" dirty="0"/>
              <a:t>al ciudadano</a:t>
            </a:r>
          </a:p>
          <a:p>
            <a:pPr algn="just"/>
            <a:r>
              <a:rPr lang="es-MX" sz="5120" dirty="0"/>
              <a:t>4.Formato de </a:t>
            </a:r>
            <a:r>
              <a:rPr lang="es-MX" sz="5120" b="1" dirty="0"/>
              <a:t>Acción de Mejora a la Calidad</a:t>
            </a:r>
            <a:r>
              <a:rPr lang="es-MX" sz="5120" dirty="0"/>
              <a:t>.</a:t>
            </a:r>
          </a:p>
          <a:p>
            <a:pPr algn="just"/>
            <a:r>
              <a:rPr lang="es-MX" sz="5120" dirty="0"/>
              <a:t>5.Formato de </a:t>
            </a:r>
            <a:r>
              <a:rPr lang="es-MX" sz="5120" b="1" dirty="0"/>
              <a:t>Plan de Mejora Continua</a:t>
            </a:r>
            <a:r>
              <a:rPr lang="es-MX" sz="5120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DOCUMENTOS ENTREGABLES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2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1"/>
            <a:ext cx="12186954" cy="56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982" i="1" u="sng" dirty="0"/>
              <a:t>PRIMER CUATRIMESTRE; </a:t>
            </a:r>
            <a:r>
              <a:rPr lang="es-MX" sz="3982" dirty="0"/>
              <a:t>(periodo Enero-abril): dentro de los </a:t>
            </a:r>
            <a:r>
              <a:rPr lang="es-MX" sz="3982" b="1" dirty="0"/>
              <a:t>PRIMEROS CINCO DÍAS del mes de mayo.</a:t>
            </a:r>
          </a:p>
          <a:p>
            <a:pPr algn="just"/>
            <a:endParaRPr lang="es-MX" sz="3982" b="1" dirty="0"/>
          </a:p>
          <a:p>
            <a:pPr algn="just"/>
            <a:r>
              <a:rPr lang="es-MX" sz="3982" i="1" u="sng" dirty="0"/>
              <a:t>SEGUNDO CUATRIMESTRE:</a:t>
            </a:r>
            <a:r>
              <a:rPr lang="es-MX" sz="3982" dirty="0"/>
              <a:t> (periodo Mayo-Agosto): dentro de los </a:t>
            </a:r>
            <a:r>
              <a:rPr lang="es-MX" sz="3982" b="1" dirty="0"/>
              <a:t>PRIMEROS CINCO DÍAS del mes de Septiembre.</a:t>
            </a:r>
          </a:p>
          <a:p>
            <a:pPr algn="just"/>
            <a:endParaRPr lang="es-MX" sz="3982" b="1" dirty="0"/>
          </a:p>
          <a:p>
            <a:pPr algn="just"/>
            <a:r>
              <a:rPr lang="es-MX" sz="3982" i="1" u="sng" dirty="0"/>
              <a:t>TERCER CUATRIMESTRE</a:t>
            </a:r>
            <a:r>
              <a:rPr lang="es-MX" sz="3982" dirty="0"/>
              <a:t>: (periodo Septiembre-diciembre): Dentro de los </a:t>
            </a:r>
            <a:r>
              <a:rPr lang="es-MX" sz="3982" b="1" dirty="0"/>
              <a:t>PRIMEROS CINCO DÍAS del mes de enero.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982" dirty="0"/>
              <a:t>PERIODOS DE ENTREGA DE DOCUMENTACION</a:t>
            </a:r>
          </a:p>
        </p:txBody>
      </p:sp>
    </p:spTree>
    <p:extLst>
      <p:ext uri="{BB962C8B-B14F-4D97-AF65-F5344CB8AC3E}">
        <p14:creationId xmlns:p14="http://schemas.microsoft.com/office/powerpoint/2010/main" val="3070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413" dirty="0"/>
              <a:t>FORMATO DE SATISFACCION, TRATO DIGNO Y ADECUADO 1/4</a:t>
            </a:r>
          </a:p>
        </p:txBody>
      </p:sp>
      <p:pic>
        <p:nvPicPr>
          <p:cNvPr id="6" name="Imagen 19">
            <a:extLst>
              <a:ext uri="{FF2B5EF4-FFF2-40B4-BE49-F238E27FC236}">
                <a16:creationId xmlns="" xmlns:a16="http://schemas.microsoft.com/office/drawing/2014/main" id="{9646FDDB-0877-4948-A696-EF798A7A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0" y="2009281"/>
            <a:ext cx="12576046" cy="7092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7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79525" y="165877"/>
            <a:ext cx="7141352" cy="1520684"/>
          </a:xfrm>
        </p:spPr>
        <p:txBody>
          <a:bodyPr/>
          <a:lstStyle/>
          <a:p>
            <a:pPr algn="r"/>
            <a:r>
              <a:rPr lang="es-MX" sz="3413" dirty="0"/>
              <a:t>FORMATO DE SATISFACCION, TRATO DIGNO Y ADECUADO 2/4</a:t>
            </a:r>
          </a:p>
        </p:txBody>
      </p:sp>
      <p:pic>
        <p:nvPicPr>
          <p:cNvPr id="5" name="Marcador de contenido 7">
            <a:extLst>
              <a:ext uri="{FF2B5EF4-FFF2-40B4-BE49-F238E27FC236}">
                <a16:creationId xmlns="" xmlns:a16="http://schemas.microsoft.com/office/drawing/2014/main" id="{C380F721-734B-4A65-BFF9-7C08229C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4" y="1906870"/>
            <a:ext cx="12219092" cy="7508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57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2"/>
            <a:ext cx="1218695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230" indent="-650230" algn="just">
              <a:buFont typeface="Arial" pitchFamily="34" charset="0"/>
              <a:buChar char="•"/>
            </a:pPr>
            <a:r>
              <a:rPr lang="es-MX" sz="5120" b="1" dirty="0"/>
              <a:t>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413" dirty="0"/>
              <a:t>FORMATO DE SATISFACCION, TRATO DIGNO Y ADECUADO 3/4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="" xmlns:a16="http://schemas.microsoft.com/office/drawing/2014/main" id="{DED510E5-BFFC-4F87-828A-F2BB772F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" y="2009279"/>
            <a:ext cx="13004800" cy="77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413" dirty="0"/>
              <a:t>FORMATO DE SATISFACCION, TRATO DIGNO Y ADECUADO 4/4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="" xmlns:a16="http://schemas.microsoft.com/office/drawing/2014/main" id="{B4CA8BB0-A103-465E-813B-0C33290A8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3" y="1906871"/>
            <a:ext cx="12198773" cy="75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sz="3413" dirty="0"/>
              <a:t>FORMATO CARTA COMPROMISO AL CIUDADANO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2" y="1702047"/>
            <a:ext cx="12207918" cy="80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6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sz="3982" dirty="0"/>
              <a:t>Formato de la guía de cotejo (1/3) 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="" xmlns:a16="http://schemas.microsoft.com/office/drawing/2014/main" id="{29BC9A53-E3B3-4F7E-8277-D22CE3B6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2" y="1804459"/>
            <a:ext cx="11837528" cy="73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5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3"/>
          <p:cNvSpPr txBox="1">
            <a:spLocks/>
          </p:cNvSpPr>
          <p:nvPr/>
        </p:nvSpPr>
        <p:spPr>
          <a:xfrm>
            <a:off x="255306" y="2009281"/>
            <a:ext cx="12289365" cy="6993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2844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="" xmlns:a16="http://schemas.microsoft.com/office/drawing/2014/main" id="{EC1A39B6-4087-466F-BF8D-717B7905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4" y="1526987"/>
            <a:ext cx="10739762" cy="690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7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sz="3413" b="1" dirty="0"/>
              <a:t>Formato de la guía de cotejo (2/3)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B3E9F5B3-5264-48EC-97BC-4DE2A301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636"/>
            <a:ext cx="13004800" cy="78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3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dirty="0"/>
              <a:t>Formato para guía de cotejo (3/3)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="" xmlns:a16="http://schemas.microsoft.com/office/drawing/2014/main" id="{C8130DC7-5BDD-401C-B208-63AE1454B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048"/>
            <a:ext cx="13004800" cy="80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sz="3413" dirty="0"/>
              <a:t>Formato de acción de mejora de la calidad (1/3)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="" xmlns:a16="http://schemas.microsoft.com/office/drawing/2014/main" id="{ADF7E5B1-55C9-41FC-B6F0-5A65414D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2" y="2009282"/>
            <a:ext cx="11837528" cy="7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A3A584-AD1A-4334-A12A-8F095C1B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939" y="473111"/>
            <a:ext cx="7066742" cy="101084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MX" sz="3413" dirty="0"/>
              <a:t>Formato de acción de mejora de la calidad (2/3)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057A6F9-E734-4CDD-9021-95E17809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2" y="1804458"/>
            <a:ext cx="11837528" cy="732599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89004B7-0F46-4F74-962E-CF42D077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2" y="1702047"/>
            <a:ext cx="11970736" cy="73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2"/>
            <a:ext cx="1218695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230" indent="-650230" algn="just">
              <a:buFont typeface="Arial" pitchFamily="34" charset="0"/>
              <a:buChar char="•"/>
            </a:pPr>
            <a:r>
              <a:rPr lang="es-MX" sz="5120" b="1" dirty="0"/>
              <a:t>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endParaRPr lang="es-MX" sz="3413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="" xmlns:a16="http://schemas.microsoft.com/office/drawing/2014/main" id="{5BC38474-BD7E-4486-87C6-2F3C4F3D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6" y="1599636"/>
            <a:ext cx="12184933" cy="79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2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129" y="2009282"/>
            <a:ext cx="12186954" cy="735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just">
              <a:buFont typeface="Arial" pitchFamily="34" charset="0"/>
              <a:buChar char="•"/>
            </a:pPr>
            <a:r>
              <a:rPr lang="es-MX" sz="3413" dirty="0"/>
              <a:t>El monitoreo ciudadano concluye con la entrega de las sugerencias de mejora  detectadas por el Aval Ciudadano, derivadas de sus visitas. El aval utilizará el apartado correspondiente en el </a:t>
            </a:r>
            <a:r>
              <a:rPr lang="es-MX" sz="3413" b="1" dirty="0"/>
              <a:t>Formato de Verificación y Sugerencias, </a:t>
            </a:r>
            <a:r>
              <a:rPr lang="es-MX" sz="3413" dirty="0"/>
              <a:t>tomará en consideración lo siguiente:</a:t>
            </a:r>
          </a:p>
          <a:p>
            <a:pPr marL="487672" indent="-487672" algn="just">
              <a:buFont typeface="Arial" pitchFamily="34" charset="0"/>
              <a:buChar char="•"/>
            </a:pPr>
            <a:r>
              <a:rPr lang="es-MX" sz="3413" dirty="0"/>
              <a:t>Las </a:t>
            </a:r>
            <a:r>
              <a:rPr lang="es-MX" sz="3413" b="1" dirty="0"/>
              <a:t>oportunidades de mejora detectadas </a:t>
            </a:r>
            <a:r>
              <a:rPr lang="es-MX" sz="3413" dirty="0"/>
              <a:t>durante la aplicación de la </a:t>
            </a:r>
            <a:r>
              <a:rPr lang="es-MX" sz="3413" b="1" dirty="0"/>
              <a:t>Encuesta de Satisfacción Trato Digno y Adecuado</a:t>
            </a:r>
          </a:p>
          <a:p>
            <a:pPr marL="487672" indent="-487672" algn="just">
              <a:buFont typeface="Arial" pitchFamily="34" charset="0"/>
              <a:buChar char="•"/>
            </a:pPr>
            <a:r>
              <a:rPr lang="es-MX" sz="3413" dirty="0"/>
              <a:t>Las </a:t>
            </a:r>
            <a:r>
              <a:rPr lang="es-MX" sz="3413" b="1" dirty="0"/>
              <a:t>sugerencias realizadas por los usuarios </a:t>
            </a:r>
            <a:r>
              <a:rPr lang="es-MX" sz="3413" dirty="0"/>
              <a:t>de la unidad médica.</a:t>
            </a:r>
          </a:p>
          <a:p>
            <a:pPr marL="487672" indent="-487672" algn="just">
              <a:buFont typeface="Arial" pitchFamily="34" charset="0"/>
              <a:buChar char="•"/>
            </a:pPr>
            <a:r>
              <a:rPr lang="es-MX" sz="3413" dirty="0"/>
              <a:t>El estado en que se encuentran las instalaciones.</a:t>
            </a:r>
          </a:p>
          <a:p>
            <a:pPr marL="487672" indent="-487672" algn="just">
              <a:buFont typeface="Arial" pitchFamily="34" charset="0"/>
              <a:buChar char="•"/>
            </a:pPr>
            <a:r>
              <a:rPr lang="es-MX" sz="3413" b="1" dirty="0"/>
              <a:t>Necesidades de los usuarios de la unidad médica </a:t>
            </a:r>
            <a:r>
              <a:rPr lang="es-MX" sz="3413" dirty="0"/>
              <a:t>detectadas en el buzón y el módulo de atención del Sistema Unificado de Gestión, que puedan resolverse en la misma unidad médica, en el caso de que existan.</a:t>
            </a:r>
          </a:p>
          <a:p>
            <a:pPr algn="just"/>
            <a:endParaRPr lang="es-MX" sz="2844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39705" y="165876"/>
            <a:ext cx="7141352" cy="1517227"/>
          </a:xfrm>
        </p:spPr>
        <p:txBody>
          <a:bodyPr/>
          <a:lstStyle/>
          <a:p>
            <a:pPr algn="r"/>
            <a:r>
              <a:rPr lang="es-MX" sz="3413" b="1" dirty="0"/>
              <a:t>Sugerencias de Mejora del Aval Ciudadano</a:t>
            </a:r>
            <a:endParaRPr lang="es-MX" sz="3413" dirty="0"/>
          </a:p>
        </p:txBody>
      </p:sp>
    </p:spTree>
    <p:extLst>
      <p:ext uri="{BB962C8B-B14F-4D97-AF65-F5344CB8AC3E}">
        <p14:creationId xmlns:p14="http://schemas.microsoft.com/office/powerpoint/2010/main" val="630699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1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413" dirty="0"/>
              <a:t>ORIGEN Y MOTIVODEL AVAL CIUDADANO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2540" y="2521338"/>
            <a:ext cx="11982131" cy="4994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51" dirty="0"/>
              <a:t>De acuerdo a la Dirección General de Calidad y Educación; de la secretaria de Salud Federal.</a:t>
            </a:r>
          </a:p>
          <a:p>
            <a:pPr algn="just"/>
            <a:endParaRPr lang="es-MX" sz="4551" dirty="0"/>
          </a:p>
          <a:p>
            <a:pPr algn="just"/>
            <a:r>
              <a:rPr lang="es-MX" sz="4551" dirty="0"/>
              <a:t> </a:t>
            </a:r>
            <a:r>
              <a:rPr lang="es-MX" sz="4551" b="1" i="1" dirty="0">
                <a:solidFill>
                  <a:schemeClr val="accent2">
                    <a:lumMod val="50000"/>
                  </a:schemeClr>
                </a:solidFill>
              </a:rPr>
              <a:t>El Aval Ciudadano se origina con la necesidad de dar respuesta a la pregunta de </a:t>
            </a:r>
            <a:r>
              <a:rPr lang="es-MX" sz="4551" b="1" u="sng" dirty="0">
                <a:solidFill>
                  <a:schemeClr val="accent2">
                    <a:lumMod val="50000"/>
                  </a:schemeClr>
                </a:solidFill>
              </a:rPr>
              <a:t>¿cómo recuperar la confianza de la ciudadanía, si la población no confía en sus instituciones?</a:t>
            </a:r>
          </a:p>
        </p:txBody>
      </p:sp>
    </p:spTree>
    <p:extLst>
      <p:ext uri="{BB962C8B-B14F-4D97-AF65-F5344CB8AC3E}">
        <p14:creationId xmlns:p14="http://schemas.microsoft.com/office/powerpoint/2010/main" val="1854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¿QUIEN ES EL AVAL CIUDADANO?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64951" y="2111693"/>
            <a:ext cx="11367663" cy="569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51" dirty="0"/>
              <a:t>Es el representante de la sociedad civil dentro la estrategia nacional para la consolidación de la calidad de los establecimientos y servicios de atención medica, avalando las acciones que realizan las instituciones del sector y profesionales de la salud, para ayudar a mejorar el trato digno en los servicios que se brinda a los usuarios.</a:t>
            </a:r>
          </a:p>
        </p:txBody>
      </p:sp>
    </p:spTree>
    <p:extLst>
      <p:ext uri="{BB962C8B-B14F-4D97-AF65-F5344CB8AC3E}">
        <p14:creationId xmlns:p14="http://schemas.microsoft.com/office/powerpoint/2010/main" val="11321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OBJETIVOS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562540" y="2111694"/>
            <a:ext cx="11879720" cy="744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ES" sz="3413" dirty="0">
                <a:solidFill>
                  <a:srgbClr val="303030"/>
                </a:solidFill>
                <a:latin typeface="Times New Roman"/>
              </a:rPr>
              <a:t>Participar en la </a:t>
            </a:r>
            <a:r>
              <a:rPr lang="es-ES" sz="3413" b="1" i="1" u="sng" dirty="0">
                <a:solidFill>
                  <a:srgbClr val="303030"/>
                </a:solidFill>
                <a:latin typeface="Times New Roman"/>
              </a:rPr>
              <a:t>IDENTIFICACIÓN DE NECESIDADES </a:t>
            </a:r>
            <a:r>
              <a:rPr lang="es-ES" sz="3413" dirty="0">
                <a:solidFill>
                  <a:srgbClr val="303030"/>
                </a:solidFill>
                <a:latin typeface="Times New Roman"/>
              </a:rPr>
              <a:t>y expectativas de mejoras de calidad de los servicios de salud para una mejor atención de los usuarios.</a:t>
            </a: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s-ES" sz="3413" dirty="0">
              <a:solidFill>
                <a:srgbClr val="303030"/>
              </a:solidFill>
              <a:latin typeface="Times New Roman"/>
            </a:endParaRP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ES" sz="3413" dirty="0">
                <a:solidFill>
                  <a:srgbClr val="303030"/>
                </a:solidFill>
                <a:latin typeface="Times New Roman"/>
              </a:rPr>
              <a:t>Contribuir a generar transparencia de la información y resultados en materia </a:t>
            </a:r>
            <a:r>
              <a:rPr lang="es-ES" sz="3413" b="1" i="1" u="sng" dirty="0">
                <a:solidFill>
                  <a:srgbClr val="303030"/>
                </a:solidFill>
                <a:latin typeface="Times New Roman"/>
              </a:rPr>
              <a:t>DE SATISFACCION, TRATO ADECUADO Y DIGNO</a:t>
            </a:r>
            <a:r>
              <a:rPr lang="es-ES" sz="3413" b="1" dirty="0">
                <a:solidFill>
                  <a:srgbClr val="303030"/>
                </a:solidFill>
                <a:latin typeface="Times New Roman"/>
              </a:rPr>
              <a:t> </a:t>
            </a:r>
            <a:r>
              <a:rPr lang="es-ES" sz="3413" dirty="0">
                <a:solidFill>
                  <a:srgbClr val="303030"/>
                </a:solidFill>
                <a:latin typeface="Times New Roman"/>
              </a:rPr>
              <a:t>emitidos por las instituciones de salud.</a:t>
            </a: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s-ES" sz="3413" dirty="0">
              <a:solidFill>
                <a:srgbClr val="303030"/>
              </a:solidFill>
              <a:latin typeface="Times New Roman"/>
            </a:endParaRP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ES" sz="3413" dirty="0">
                <a:solidFill>
                  <a:srgbClr val="303030"/>
                </a:solidFill>
                <a:latin typeface="Times New Roman"/>
              </a:rPr>
              <a:t>Participar con autoridades y personal de salud en la toma de decisiones, </a:t>
            </a:r>
            <a:r>
              <a:rPr lang="es-ES" sz="3413" b="1" i="1" u="sng" dirty="0">
                <a:solidFill>
                  <a:srgbClr val="303030"/>
                </a:solidFill>
                <a:latin typeface="Times New Roman"/>
              </a:rPr>
              <a:t>para mejorar el TRATO ADECUADO Y DIGNO a los usuarios</a:t>
            </a:r>
            <a:r>
              <a:rPr lang="es-ES" sz="3413" b="1" dirty="0">
                <a:solidFill>
                  <a:srgbClr val="303030"/>
                </a:solidFill>
                <a:latin typeface="Times New Roman"/>
              </a:rPr>
              <a:t> dentro de</a:t>
            </a:r>
            <a:r>
              <a:rPr lang="es-ES" sz="3413" dirty="0">
                <a:solidFill>
                  <a:srgbClr val="303030"/>
                </a:solidFill>
                <a:latin typeface="Times New Roman"/>
              </a:rPr>
              <a:t> las instituciones de salud.</a:t>
            </a: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s-ES" sz="3413" dirty="0">
              <a:solidFill>
                <a:srgbClr val="303030"/>
              </a:solidFill>
              <a:latin typeface="Times New Roman"/>
            </a:endParaRPr>
          </a:p>
          <a:p>
            <a:pPr marL="487672" indent="-487672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ES" sz="3413" dirty="0">
                <a:solidFill>
                  <a:srgbClr val="303030"/>
                </a:solidFill>
                <a:latin typeface="Times New Roman"/>
              </a:rPr>
              <a:t>Contribuir a </a:t>
            </a:r>
            <a:r>
              <a:rPr lang="es-ES" sz="3413" b="1" dirty="0">
                <a:solidFill>
                  <a:srgbClr val="303030"/>
                </a:solidFill>
                <a:latin typeface="Times New Roman"/>
              </a:rPr>
              <a:t>mejorar la confianza del paciente y la ciudadanía</a:t>
            </a:r>
            <a:r>
              <a:rPr lang="es-ES" sz="3413" dirty="0">
                <a:solidFill>
                  <a:srgbClr val="303030"/>
                </a:solidFill>
                <a:latin typeface="Times New Roman"/>
              </a:rPr>
              <a:t> en las instituciones de salud.</a:t>
            </a:r>
          </a:p>
        </p:txBody>
      </p:sp>
    </p:spTree>
    <p:extLst>
      <p:ext uri="{BB962C8B-B14F-4D97-AF65-F5344CB8AC3E}">
        <p14:creationId xmlns:p14="http://schemas.microsoft.com/office/powerpoint/2010/main" val="25014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5237" y="169334"/>
            <a:ext cx="7695640" cy="1517227"/>
          </a:xfrm>
        </p:spPr>
        <p:txBody>
          <a:bodyPr/>
          <a:lstStyle/>
          <a:p>
            <a:pPr algn="r"/>
            <a:r>
              <a:rPr lang="es-MX" dirty="0" smtClean="0"/>
              <a:t>¿QUE ES EL TRATO ADECUADO Y DIGNO?</a:t>
            </a:r>
            <a:endParaRPr lang="en-US" dirty="0"/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6554117" y="2009281"/>
            <a:ext cx="5990554" cy="6993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2276" dirty="0"/>
          </a:p>
        </p:txBody>
      </p:sp>
      <p:sp>
        <p:nvSpPr>
          <p:cNvPr id="3" name="2 Rectángulo"/>
          <p:cNvSpPr/>
          <p:nvPr/>
        </p:nvSpPr>
        <p:spPr>
          <a:xfrm>
            <a:off x="664951" y="2418927"/>
            <a:ext cx="11879720" cy="569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51" dirty="0"/>
              <a:t>Es un componente del trato adecuado a los pacientes, y se enfoca en la atención con respeto, atendiendo los derechos humanos y características individuales de las personas, tomando como base los </a:t>
            </a:r>
            <a:r>
              <a:rPr lang="es-MX" sz="4551" b="1" i="1" dirty="0"/>
              <a:t>DERECHOS GENERALES DE LOS PACIENTES, PARA EVALUAR LA CALIDAD DE LOS SERVICIOS DE SALUD, EN RELACION AL TRATO RECIBIDO.</a:t>
            </a:r>
          </a:p>
        </p:txBody>
      </p:sp>
    </p:spTree>
    <p:extLst>
      <p:ext uri="{BB962C8B-B14F-4D97-AF65-F5344CB8AC3E}">
        <p14:creationId xmlns:p14="http://schemas.microsoft.com/office/powerpoint/2010/main" val="8071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413" dirty="0"/>
              <a:t>¿CUALES SON LAS CARACTERÍSTICAS DEL AVAL CIUDADANO?</a:t>
            </a:r>
            <a:endParaRPr lang="en-US" sz="3413" dirty="0"/>
          </a:p>
        </p:txBody>
      </p:sp>
      <p:sp>
        <p:nvSpPr>
          <p:cNvPr id="3" name="2 Rectángulo"/>
          <p:cNvSpPr/>
          <p:nvPr/>
        </p:nvSpPr>
        <p:spPr>
          <a:xfrm>
            <a:off x="972186" y="2111694"/>
            <a:ext cx="11674897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s-MX" sz="5120" dirty="0">
                <a:solidFill>
                  <a:srgbClr val="303030"/>
                </a:solidFill>
                <a:latin typeface="Times New Roman"/>
              </a:rPr>
              <a:t>Honorabilidad</a:t>
            </a:r>
          </a:p>
          <a:p>
            <a:pPr lvl="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s-MX" sz="5120" dirty="0">
                <a:solidFill>
                  <a:srgbClr val="303030"/>
                </a:solidFill>
                <a:latin typeface="Times New Roman"/>
              </a:rPr>
              <a:t>Buena </a:t>
            </a:r>
            <a:r>
              <a:rPr lang="es-MX" sz="5120" dirty="0" err="1">
                <a:solidFill>
                  <a:srgbClr val="303030"/>
                </a:solidFill>
                <a:latin typeface="Times New Roman"/>
              </a:rPr>
              <a:t>fé</a:t>
            </a:r>
            <a:endParaRPr lang="es-MX" sz="5120" dirty="0">
              <a:solidFill>
                <a:srgbClr val="303030"/>
              </a:solidFill>
              <a:latin typeface="Times New Roman"/>
            </a:endParaRPr>
          </a:p>
          <a:p>
            <a:pPr lvl="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s-MX" sz="5120" dirty="0">
                <a:solidFill>
                  <a:srgbClr val="303030"/>
                </a:solidFill>
                <a:latin typeface="Times New Roman"/>
              </a:rPr>
              <a:t>Alto sentido de responsabilidad</a:t>
            </a:r>
          </a:p>
          <a:p>
            <a:pPr lvl="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s-MX" sz="5120" dirty="0">
                <a:solidFill>
                  <a:srgbClr val="303030"/>
                </a:solidFill>
                <a:latin typeface="Times New Roman"/>
              </a:rPr>
              <a:t>Búsqueda de la mejora continua</a:t>
            </a:r>
          </a:p>
        </p:txBody>
      </p:sp>
    </p:spTree>
    <p:extLst>
      <p:ext uri="{BB962C8B-B14F-4D97-AF65-F5344CB8AC3E}">
        <p14:creationId xmlns:p14="http://schemas.microsoft.com/office/powerpoint/2010/main" val="10790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779525" y="287232"/>
            <a:ext cx="7141352" cy="1517227"/>
          </a:xfrm>
        </p:spPr>
        <p:txBody>
          <a:bodyPr/>
          <a:lstStyle/>
          <a:p>
            <a:pPr algn="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DEL AVAL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55306" y="2009281"/>
            <a:ext cx="12289365" cy="6993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venir Next Medium"/>
                <a:ea typeface="ヒラギノ角ゴ Pro W3" charset="0"/>
                <a:cs typeface="Avenir Next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30" lvl="1" indent="0">
              <a:buNone/>
            </a:pPr>
            <a:endParaRPr lang="es-MX" sz="3982" dirty="0"/>
          </a:p>
          <a:p>
            <a:pPr marL="1300460" lvl="1" indent="-650230">
              <a:buFont typeface="+mj-lt"/>
              <a:buAutoNum type="arabicPeriod"/>
            </a:pPr>
            <a:endParaRPr lang="es-MX" sz="3982" dirty="0"/>
          </a:p>
          <a:p>
            <a:pPr marL="650230" lvl="1" indent="0">
              <a:buNone/>
            </a:pPr>
            <a:endParaRPr lang="es-MX" sz="2844" dirty="0"/>
          </a:p>
        </p:txBody>
      </p:sp>
      <p:sp>
        <p:nvSpPr>
          <p:cNvPr id="2" name="1 Rectángulo"/>
          <p:cNvSpPr/>
          <p:nvPr/>
        </p:nvSpPr>
        <p:spPr>
          <a:xfrm>
            <a:off x="460129" y="2053463"/>
            <a:ext cx="12084543" cy="744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>
              <a:buFont typeface="Arial" pitchFamily="34" charset="0"/>
              <a:buChar char="•"/>
            </a:pPr>
            <a:r>
              <a:rPr lang="es-MX" sz="3413" dirty="0"/>
              <a:t>Levantamiento de </a:t>
            </a:r>
            <a:r>
              <a:rPr lang="es-MX" sz="3413" b="1" dirty="0"/>
              <a:t>Encuestas de Satisfacción, Trato Adecuado y Digno</a:t>
            </a:r>
            <a:r>
              <a:rPr lang="es-MX" sz="3413" dirty="0"/>
              <a:t> a los usuarios de servicios de consulta externa de la unidad medica.</a:t>
            </a:r>
          </a:p>
          <a:p>
            <a:pPr marL="487672" indent="-487672" algn="just">
              <a:buFont typeface="Arial" pitchFamily="34" charset="0"/>
              <a:buChar char="•"/>
            </a:pPr>
            <a:r>
              <a:rPr lang="es-MX" sz="3413" b="1" dirty="0"/>
              <a:t>Verificación del estado </a:t>
            </a:r>
            <a:r>
              <a:rPr lang="es-MX" sz="3413" dirty="0"/>
              <a:t>de la sala de espera, sanitarios, consultorios y estructura de la unidad medica.</a:t>
            </a:r>
          </a:p>
          <a:p>
            <a:pPr marL="487672" indent="-487672">
              <a:buFont typeface="Arial" pitchFamily="34" charset="0"/>
              <a:buChar char="•"/>
            </a:pPr>
            <a:r>
              <a:rPr lang="es-MX" sz="3413" dirty="0"/>
              <a:t>Emisión de </a:t>
            </a:r>
            <a:r>
              <a:rPr lang="es-MX" sz="3413" b="1" dirty="0"/>
              <a:t>sugerencias de mejora </a:t>
            </a:r>
            <a:r>
              <a:rPr lang="es-MX" sz="3413" dirty="0"/>
              <a:t>de la calidad de los servicios de la unidad médica.</a:t>
            </a:r>
          </a:p>
          <a:p>
            <a:pPr marL="487672" indent="-487672">
              <a:buFont typeface="Arial" pitchFamily="34" charset="0"/>
              <a:buChar char="•"/>
            </a:pPr>
            <a:r>
              <a:rPr lang="es-MX" sz="3413" dirty="0"/>
              <a:t>Firma de la </a:t>
            </a:r>
            <a:r>
              <a:rPr lang="es-MX" sz="3413" b="1" dirty="0"/>
              <a:t>carta compromiso al ciudadano </a:t>
            </a:r>
            <a:r>
              <a:rPr lang="es-MX" sz="3413" dirty="0"/>
              <a:t>entregada por el responsable de la unidad medica</a:t>
            </a:r>
          </a:p>
          <a:p>
            <a:pPr marL="487672" indent="-487672">
              <a:buFont typeface="Arial" pitchFamily="34" charset="0"/>
              <a:buChar char="•"/>
            </a:pPr>
            <a:r>
              <a:rPr lang="es-MX" sz="3413" b="1" dirty="0"/>
              <a:t>Seguimiento</a:t>
            </a:r>
            <a:r>
              <a:rPr lang="es-MX" sz="3413" dirty="0"/>
              <a:t> a los puntos establecidos </a:t>
            </a:r>
            <a:r>
              <a:rPr lang="es-MX" sz="3413" b="1" dirty="0"/>
              <a:t>en la carta compromiso.</a:t>
            </a:r>
          </a:p>
          <a:p>
            <a:pPr marL="487672" indent="-487672">
              <a:buFont typeface="Arial" pitchFamily="34" charset="0"/>
              <a:buChar char="•"/>
            </a:pPr>
            <a:r>
              <a:rPr lang="es-MX" sz="3413" b="1" dirty="0"/>
              <a:t>Difusión de los resultados </a:t>
            </a:r>
            <a:r>
              <a:rPr lang="es-MX" sz="3413" dirty="0"/>
              <a:t>obtenidos con el monitoreo ciudadano.</a:t>
            </a:r>
          </a:p>
          <a:p>
            <a:pPr marL="487672" indent="-487672">
              <a:buFont typeface="Arial" pitchFamily="34" charset="0"/>
              <a:buChar char="•"/>
            </a:pPr>
            <a:r>
              <a:rPr lang="es-MX" sz="341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Participar en la apertura de los buzones de las unidades medicas.</a:t>
            </a:r>
          </a:p>
        </p:txBody>
      </p:sp>
    </p:spTree>
    <p:extLst>
      <p:ext uri="{BB962C8B-B14F-4D97-AF65-F5344CB8AC3E}">
        <p14:creationId xmlns:p14="http://schemas.microsoft.com/office/powerpoint/2010/main" val="14539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413" dirty="0"/>
              <a:t>MONITOREO DEL AVAL CIUDADANO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0129" y="2009282"/>
            <a:ext cx="12186954" cy="639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551" dirty="0"/>
              <a:t>Es el </a:t>
            </a:r>
            <a:r>
              <a:rPr lang="es-MX" sz="4551" b="1" dirty="0"/>
              <a:t>proceso que realiza el Aval Ciudadano</a:t>
            </a:r>
            <a:r>
              <a:rPr lang="es-MX" sz="4551" dirty="0"/>
              <a:t>, al igual que el monitor institucional,  para comprobar la satisfacción de los usuarios en términos de calidad percibida y organización de los servicios, a través de las preguntas que se encuentran en los formatos de  </a:t>
            </a:r>
            <a:r>
              <a:rPr lang="es-MX" sz="4551" b="1" dirty="0"/>
              <a:t>ENCUESTA DE SATISFACCION, TRATO ADECUADO Y DIGNO</a:t>
            </a:r>
            <a:r>
              <a:rPr lang="es-MX" sz="4551" dirty="0"/>
              <a:t>, las cuales están orientadas en dos dimensiones; la calidad percibida y la organización de los servicios. </a:t>
            </a:r>
          </a:p>
        </p:txBody>
      </p:sp>
    </p:spTree>
    <p:extLst>
      <p:ext uri="{BB962C8B-B14F-4D97-AF65-F5344CB8AC3E}">
        <p14:creationId xmlns:p14="http://schemas.microsoft.com/office/powerpoint/2010/main" val="22025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000" b="1" dirty="0">
            <a:solidFill>
              <a:srgbClr val="3A3A3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870</Words>
  <Application>Microsoft Office PowerPoint</Application>
  <PresentationFormat>Personalizado</PresentationFormat>
  <Paragraphs>72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Diseño personalizado</vt:lpstr>
      <vt:lpstr>2_Diseño personalizado</vt:lpstr>
      <vt:lpstr>1_Diseño personalizado</vt:lpstr>
      <vt:lpstr>Presentación de PowerPoint</vt:lpstr>
      <vt:lpstr>Presentación de PowerPoint</vt:lpstr>
      <vt:lpstr>ORIGEN Y MOTIVODEL AVAL CIUDADANO</vt:lpstr>
      <vt:lpstr>¿QUIEN ES EL AVAL CIUDADANO?</vt:lpstr>
      <vt:lpstr>OBJETIVOS</vt:lpstr>
      <vt:lpstr>¿QUE ES EL TRATO ADECUADO Y DIGNO?</vt:lpstr>
      <vt:lpstr>¿CUALES SON LAS CARACTERÍSTICAS DEL AVAL CIUDADANO?</vt:lpstr>
      <vt:lpstr>FUNCIONES DEL AVAL</vt:lpstr>
      <vt:lpstr>MONITOREO DEL AVAL CIUDADANO</vt:lpstr>
      <vt:lpstr>¿COMO SE APLICA EL MONITOREO CIUDADANO?</vt:lpstr>
      <vt:lpstr>TAMAÑO DE LA MUESTRA</vt:lpstr>
      <vt:lpstr>DOCUMENTOS ENTREGABLES</vt:lpstr>
      <vt:lpstr>PERIODOS DE ENTREGA DE DOCUMENTACION</vt:lpstr>
      <vt:lpstr>FORMATO DE SATISFACCION, TRATO DIGNO Y ADECUADO 1/4</vt:lpstr>
      <vt:lpstr>FORMATO DE SATISFACCION, TRATO DIGNO Y ADECUADO 2/4</vt:lpstr>
      <vt:lpstr>FORMATO DE SATISFACCION, TRATO DIGNO Y ADECUADO 3/4</vt:lpstr>
      <vt:lpstr>FORMATO DE SATISFACCION, TRATO DIGNO Y ADECUADO 4/4</vt:lpstr>
      <vt:lpstr>FORMATO CARTA COMPROMISO AL CIUDADANO</vt:lpstr>
      <vt:lpstr>Formato de la guía de cotejo (1/3) </vt:lpstr>
      <vt:lpstr>Formato de la guía de cotejo (2/3)</vt:lpstr>
      <vt:lpstr>Formato para guía de cotejo (3/3)</vt:lpstr>
      <vt:lpstr>Formato de acción de mejora de la calidad (1/3)</vt:lpstr>
      <vt:lpstr>Formato de acción de mejora de la calidad (2/3)</vt:lpstr>
      <vt:lpstr>Presentación de PowerPoint</vt:lpstr>
      <vt:lpstr>Sugerencias de Mejora del Aval Ciudadano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GARDUÑO SALAZAR</dc:creator>
  <cp:lastModifiedBy>ERANDENI RODRIGUEZ VELASCO</cp:lastModifiedBy>
  <cp:revision>507</cp:revision>
  <cp:lastPrinted>2016-04-26T00:39:51Z</cp:lastPrinted>
  <dcterms:modified xsi:type="dcterms:W3CDTF">2020-01-28T18:53:24Z</dcterms:modified>
</cp:coreProperties>
</file>