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17" r:id="rId2"/>
    <p:sldMasterId id="2147483685" r:id="rId3"/>
  </p:sldMasterIdLst>
  <p:notesMasterIdLst>
    <p:notesMasterId r:id="rId26"/>
  </p:notesMasterIdLst>
  <p:sldIdLst>
    <p:sldId id="973" r:id="rId4"/>
    <p:sldId id="1005" r:id="rId5"/>
    <p:sldId id="1022" r:id="rId6"/>
    <p:sldId id="1024" r:id="rId7"/>
    <p:sldId id="1025" r:id="rId8"/>
    <p:sldId id="1026" r:id="rId9"/>
    <p:sldId id="1027" r:id="rId10"/>
    <p:sldId id="1028" r:id="rId11"/>
    <p:sldId id="1029" r:id="rId12"/>
    <p:sldId id="1030" r:id="rId13"/>
    <p:sldId id="1031" r:id="rId14"/>
    <p:sldId id="1032" r:id="rId15"/>
    <p:sldId id="1033" r:id="rId16"/>
    <p:sldId id="1034" r:id="rId17"/>
    <p:sldId id="1035" r:id="rId18"/>
    <p:sldId id="1036" r:id="rId19"/>
    <p:sldId id="1037" r:id="rId20"/>
    <p:sldId id="1038" r:id="rId21"/>
    <p:sldId id="1039" r:id="rId22"/>
    <p:sldId id="1040" r:id="rId23"/>
    <p:sldId id="1019" r:id="rId24"/>
    <p:sldId id="967" r:id="rId25"/>
  </p:sldIdLst>
  <p:sldSz cx="13004800" cy="9753600"/>
  <p:notesSz cx="6797675" cy="9926638"/>
  <p:defaultTextStyle>
    <a:lvl1pPr algn="ctr" defTabSz="584080">
      <a:defRPr sz="3600">
        <a:latin typeface="+mn-lt"/>
        <a:ea typeface="+mn-ea"/>
        <a:cs typeface="+mn-cs"/>
        <a:sym typeface="Helvetica Light"/>
      </a:defRPr>
    </a:lvl1pPr>
    <a:lvl2pPr indent="228553" algn="ctr" defTabSz="584080">
      <a:defRPr sz="3600">
        <a:latin typeface="+mn-lt"/>
        <a:ea typeface="+mn-ea"/>
        <a:cs typeface="+mn-cs"/>
        <a:sym typeface="Helvetica Light"/>
      </a:defRPr>
    </a:lvl2pPr>
    <a:lvl3pPr indent="457105" algn="ctr" defTabSz="584080">
      <a:defRPr sz="3600">
        <a:latin typeface="+mn-lt"/>
        <a:ea typeface="+mn-ea"/>
        <a:cs typeface="+mn-cs"/>
        <a:sym typeface="Helvetica Light"/>
      </a:defRPr>
    </a:lvl3pPr>
    <a:lvl4pPr indent="685658" algn="ctr" defTabSz="584080">
      <a:defRPr sz="3600">
        <a:latin typeface="+mn-lt"/>
        <a:ea typeface="+mn-ea"/>
        <a:cs typeface="+mn-cs"/>
        <a:sym typeface="Helvetica Light"/>
      </a:defRPr>
    </a:lvl4pPr>
    <a:lvl5pPr indent="914213" algn="ctr" defTabSz="584080">
      <a:defRPr sz="3600">
        <a:latin typeface="+mn-lt"/>
        <a:ea typeface="+mn-ea"/>
        <a:cs typeface="+mn-cs"/>
        <a:sym typeface="Helvetica Light"/>
      </a:defRPr>
    </a:lvl5pPr>
    <a:lvl6pPr indent="1142766" algn="ctr" defTabSz="584080">
      <a:defRPr sz="3600">
        <a:latin typeface="+mn-lt"/>
        <a:ea typeface="+mn-ea"/>
        <a:cs typeface="+mn-cs"/>
        <a:sym typeface="Helvetica Light"/>
      </a:defRPr>
    </a:lvl6pPr>
    <a:lvl7pPr indent="1371319" algn="ctr" defTabSz="584080">
      <a:defRPr sz="3600">
        <a:latin typeface="+mn-lt"/>
        <a:ea typeface="+mn-ea"/>
        <a:cs typeface="+mn-cs"/>
        <a:sym typeface="Helvetica Light"/>
      </a:defRPr>
    </a:lvl7pPr>
    <a:lvl8pPr indent="1599875" algn="ctr" defTabSz="584080">
      <a:defRPr sz="3600">
        <a:latin typeface="+mn-lt"/>
        <a:ea typeface="+mn-ea"/>
        <a:cs typeface="+mn-cs"/>
        <a:sym typeface="Helvetica Light"/>
      </a:defRPr>
    </a:lvl8pPr>
    <a:lvl9pPr indent="1828424" algn="ctr" defTabSz="58408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1068">
          <p15:clr>
            <a:srgbClr val="A4A3A4"/>
          </p15:clr>
        </p15:guide>
        <p15:guide id="2" orient="horz" pos="1594">
          <p15:clr>
            <a:srgbClr val="A4A3A4"/>
          </p15:clr>
        </p15:guide>
        <p15:guide id="3" pos="7430" userDrawn="1">
          <p15:clr>
            <a:srgbClr val="A4A3A4"/>
          </p15:clr>
        </p15:guide>
        <p15:guide id="4" pos="7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0295"/>
    <a:srgbClr val="0047BB"/>
    <a:srgbClr val="001F5B"/>
    <a:srgbClr val="EEAA00"/>
    <a:srgbClr val="00C4B4"/>
    <a:srgbClr val="8B189B"/>
    <a:srgbClr val="96D600"/>
    <a:srgbClr val="EE7800"/>
    <a:srgbClr val="00B3E3"/>
    <a:srgbClr val="2AA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Estilo claro 2 - Énfasis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60" autoAdjust="0"/>
    <p:restoredTop sz="94660"/>
  </p:normalViewPr>
  <p:slideViewPr>
    <p:cSldViewPr snapToGrid="0" snapToObjects="1" showGuides="1">
      <p:cViewPr varScale="1">
        <p:scale>
          <a:sx n="55" d="100"/>
          <a:sy n="55" d="100"/>
        </p:scale>
        <p:origin x="1164" y="42"/>
      </p:cViewPr>
      <p:guideLst>
        <p:guide orient="horz" pos="1068"/>
        <p:guide orient="horz" pos="1594"/>
        <p:guide pos="7430"/>
        <p:guide pos="7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8853822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105">
      <a:defRPr sz="2100">
        <a:latin typeface="Lucida Grande"/>
        <a:ea typeface="Lucida Grande"/>
        <a:cs typeface="Lucida Grande"/>
        <a:sym typeface="Lucida Grande"/>
      </a:defRPr>
    </a:lvl1pPr>
    <a:lvl2pPr indent="228553" defTabSz="457105">
      <a:defRPr sz="2100">
        <a:latin typeface="Lucida Grande"/>
        <a:ea typeface="Lucida Grande"/>
        <a:cs typeface="Lucida Grande"/>
        <a:sym typeface="Lucida Grande"/>
      </a:defRPr>
    </a:lvl2pPr>
    <a:lvl3pPr indent="457105" defTabSz="457105">
      <a:defRPr sz="2100">
        <a:latin typeface="Lucida Grande"/>
        <a:ea typeface="Lucida Grande"/>
        <a:cs typeface="Lucida Grande"/>
        <a:sym typeface="Lucida Grande"/>
      </a:defRPr>
    </a:lvl3pPr>
    <a:lvl4pPr indent="685658" defTabSz="457105">
      <a:defRPr sz="2100">
        <a:latin typeface="Lucida Grande"/>
        <a:ea typeface="Lucida Grande"/>
        <a:cs typeface="Lucida Grande"/>
        <a:sym typeface="Lucida Grande"/>
      </a:defRPr>
    </a:lvl4pPr>
    <a:lvl5pPr indent="914213" defTabSz="457105">
      <a:defRPr sz="2100">
        <a:latin typeface="Lucida Grande"/>
        <a:ea typeface="Lucida Grande"/>
        <a:cs typeface="Lucida Grande"/>
        <a:sym typeface="Lucida Grande"/>
      </a:defRPr>
    </a:lvl5pPr>
    <a:lvl6pPr indent="1142766" defTabSz="457105">
      <a:defRPr sz="2100">
        <a:latin typeface="Lucida Grande"/>
        <a:ea typeface="Lucida Grande"/>
        <a:cs typeface="Lucida Grande"/>
        <a:sym typeface="Lucida Grande"/>
      </a:defRPr>
    </a:lvl6pPr>
    <a:lvl7pPr indent="1371319" defTabSz="457105">
      <a:defRPr sz="2100">
        <a:latin typeface="Lucida Grande"/>
        <a:ea typeface="Lucida Grande"/>
        <a:cs typeface="Lucida Grande"/>
        <a:sym typeface="Lucida Grande"/>
      </a:defRPr>
    </a:lvl7pPr>
    <a:lvl8pPr indent="1599875" defTabSz="457105">
      <a:defRPr sz="2100">
        <a:latin typeface="Lucida Grande"/>
        <a:ea typeface="Lucida Grande"/>
        <a:cs typeface="Lucida Grande"/>
        <a:sym typeface="Lucida Grande"/>
      </a:defRPr>
    </a:lvl8pPr>
    <a:lvl9pPr indent="1828424" defTabSz="457105">
      <a:defRPr sz="21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29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50875" y="1722438"/>
            <a:ext cx="11703050" cy="89217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50875" y="2963638"/>
            <a:ext cx="11703050" cy="5500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/>
          <a:lstStyle/>
          <a:p>
            <a:fld id="{63CB712E-1A85-5547-8B64-23ADD2743653}" type="datetimeFigureOut">
              <a:rPr lang="es-ES" smtClean="0"/>
              <a:pPr/>
              <a:t>25/02/2020</a:t>
            </a:fld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/>
          <a:lstStyle/>
          <a:p>
            <a:fld id="{75BB357A-5614-6C4E-8B80-F16F1544B77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1359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emf"/><Relationship Id="rId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F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5490" y="8454189"/>
            <a:ext cx="2585574" cy="85249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1356" y="8399750"/>
            <a:ext cx="1810370" cy="81514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34144"/>
            <a:ext cx="8283036" cy="64423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3035" y="2696685"/>
            <a:ext cx="3650739" cy="278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0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ctr" defTabSz="45710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venir Black"/>
          <a:ea typeface="+mj-ea"/>
          <a:cs typeface="Avenir Black"/>
        </a:defRPr>
      </a:lvl1pPr>
    </p:titleStyle>
    <p:bodyStyle>
      <a:lvl1pPr marL="342830" indent="-342830" algn="l" defTabSz="457105" rtl="0" eaLnBrk="1" latinLnBrk="0" hangingPunct="1">
        <a:spcBef>
          <a:spcPct val="20000"/>
        </a:spcBef>
        <a:buFont typeface="Arial"/>
        <a:buChar char="•"/>
        <a:defRPr sz="3100" b="0" i="0" kern="1200">
          <a:solidFill>
            <a:schemeClr val="tx1"/>
          </a:solidFill>
          <a:latin typeface="Avenir Roman"/>
          <a:ea typeface="+mn-ea"/>
          <a:cs typeface="Avenir Roman"/>
        </a:defRPr>
      </a:lvl1pPr>
      <a:lvl2pPr marL="742797" indent="-285692" algn="l" defTabSz="457105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Avenir Roman"/>
          <a:ea typeface="+mn-ea"/>
          <a:cs typeface="Avenir Roman"/>
        </a:defRPr>
      </a:lvl2pPr>
      <a:lvl3pPr marL="1142766" indent="-228553" algn="l" defTabSz="457105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venir Roman"/>
          <a:ea typeface="+mn-ea"/>
          <a:cs typeface="Avenir Roman"/>
        </a:defRPr>
      </a:lvl3pPr>
      <a:lvl4pPr marL="1599875" indent="-228553" algn="l" defTabSz="457105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venir Roman"/>
          <a:ea typeface="+mn-ea"/>
          <a:cs typeface="Avenir Roman"/>
        </a:defRPr>
      </a:lvl4pPr>
      <a:lvl5pPr marL="2056979" indent="-228553" algn="l" defTabSz="457105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venir Roman"/>
          <a:ea typeface="+mn-ea"/>
          <a:cs typeface="Avenir Roman"/>
        </a:defRPr>
      </a:lvl5pPr>
      <a:lvl6pPr marL="2514087" indent="-228553" algn="l" defTabSz="4571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92" indent="-228553" algn="l" defTabSz="4571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00" indent="-228553" algn="l" defTabSz="4571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03" indent="-228553" algn="l" defTabSz="4571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3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9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7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8576" y="339144"/>
            <a:ext cx="1609344" cy="121310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0995" y="9156164"/>
            <a:ext cx="2895600" cy="5059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114971"/>
            <a:ext cx="9572950" cy="69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7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ctr" defTabSz="65023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650230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65023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65023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F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69404" y="7541977"/>
            <a:ext cx="3532832" cy="116481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7177" y="2785083"/>
            <a:ext cx="4190446" cy="320213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89335" y="7578543"/>
            <a:ext cx="2288000" cy="103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6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45710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0" indent="-342830" algn="l" defTabSz="457105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97" indent="-285692" algn="l" defTabSz="45710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6" indent="-228553" algn="l" defTabSz="45710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75" indent="-228553" algn="l" defTabSz="45710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79" indent="-228553" algn="l" defTabSz="45710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87" indent="-228553" algn="l" defTabSz="4571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92" indent="-228553" algn="l" defTabSz="4571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00" indent="-228553" algn="l" defTabSz="4571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03" indent="-228553" algn="l" defTabSz="4571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3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9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7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 bwMode="auto">
          <a:xfrm>
            <a:off x="88868" y="126755"/>
            <a:ext cx="12759624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es-MX" sz="6600" b="1" dirty="0" smtClean="0">
                <a:solidFill>
                  <a:schemeClr val="bg1"/>
                </a:solidFill>
                <a:latin typeface="Arial"/>
                <a:cs typeface="Arial"/>
              </a:rPr>
              <a:t>COCASEP</a:t>
            </a:r>
          </a:p>
          <a:p>
            <a:pPr eaLnBrk="1" hangingPunct="1"/>
            <a:r>
              <a:rPr lang="es-MX" sz="6600" b="1" dirty="0" smtClean="0">
                <a:solidFill>
                  <a:schemeClr val="bg1"/>
                </a:solidFill>
                <a:latin typeface="Arial"/>
                <a:cs typeface="Arial"/>
              </a:rPr>
              <a:t>1ERA SESIÓN ORDINARIA</a:t>
            </a:r>
            <a:endParaRPr lang="es-MX" sz="6600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CuadroTexto 1"/>
          <p:cNvSpPr txBox="1"/>
          <p:nvPr/>
        </p:nvSpPr>
        <p:spPr>
          <a:xfrm>
            <a:off x="748665" y="7485388"/>
            <a:ext cx="4603564" cy="1054646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pPr algn="ctr"/>
            <a:r>
              <a:rPr lang="es-MX" sz="2000" dirty="0">
                <a:solidFill>
                  <a:schemeClr val="bg1"/>
                </a:solidFill>
              </a:rPr>
              <a:t>DRA. NADIA NATIVIDAD MERCADO PÉREZ</a:t>
            </a:r>
          </a:p>
          <a:p>
            <a:pPr algn="ctr"/>
            <a:r>
              <a:rPr lang="es-MX" sz="2000" dirty="0" smtClean="0">
                <a:solidFill>
                  <a:schemeClr val="bg1"/>
                </a:solidFill>
              </a:rPr>
              <a:t>CALIDAD JURISDICCIÓN SANITARIA 1</a:t>
            </a:r>
            <a:endParaRPr lang="es-MX" sz="2000" dirty="0">
              <a:solidFill>
                <a:schemeClr val="bg1"/>
              </a:solidFill>
            </a:endParaRPr>
          </a:p>
          <a:p>
            <a:pPr algn="ctr"/>
            <a:r>
              <a:rPr lang="es-MX" sz="2000" dirty="0" smtClean="0">
                <a:solidFill>
                  <a:schemeClr val="bg1"/>
                </a:solidFill>
              </a:rPr>
              <a:t>E-MAIL</a:t>
            </a:r>
            <a:r>
              <a:rPr lang="es-MX" sz="2000" dirty="0">
                <a:solidFill>
                  <a:schemeClr val="bg1"/>
                </a:solidFill>
              </a:rPr>
              <a:t>. NADIAMP@seseqro.gob.mx</a:t>
            </a:r>
          </a:p>
        </p:txBody>
      </p:sp>
    </p:spTree>
    <p:extLst>
      <p:ext uri="{BB962C8B-B14F-4D97-AF65-F5344CB8AC3E}">
        <p14:creationId xmlns:p14="http://schemas.microsoft.com/office/powerpoint/2010/main" val="176077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650875" y="2979176"/>
            <a:ext cx="11703050" cy="2772695"/>
          </a:xfrm>
        </p:spPr>
        <p:txBody>
          <a:bodyPr/>
          <a:lstStyle/>
          <a:p>
            <a:pPr marL="742950" indent="-742950" algn="just">
              <a:buFont typeface="Arial" panose="020B0604020202020204" pitchFamily="34" charset="0"/>
              <a:buChar char="•"/>
            </a:pPr>
            <a:r>
              <a:rPr lang="es-MX" sz="4400" dirty="0" smtClean="0"/>
              <a:t>Apoyar al establecimiento médico para lograr la acreditación y certificación, realizando el seguimiento en el seno del COCASEP de los avances e incumplimientos observados.</a:t>
            </a:r>
            <a:endParaRPr lang="es-MX" sz="3800" dirty="0"/>
          </a:p>
          <a:p>
            <a:pPr marL="742950" indent="-742950" algn="just">
              <a:buFont typeface="+mj-lt"/>
              <a:buAutoNum type="arabicPeriod"/>
            </a:pPr>
            <a:endParaRPr lang="es-MX" sz="4400" dirty="0" smtClean="0"/>
          </a:p>
        </p:txBody>
      </p:sp>
      <p:sp>
        <p:nvSpPr>
          <p:cNvPr id="5" name="3 CuadroTexto"/>
          <p:cNvSpPr txBox="1"/>
          <p:nvPr/>
        </p:nvSpPr>
        <p:spPr>
          <a:xfrm>
            <a:off x="451790" y="815041"/>
            <a:ext cx="74783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dirty="0" smtClean="0"/>
              <a:t>FUNCIONES DEL COCASEP</a:t>
            </a:r>
            <a:endParaRPr lang="es-MX" sz="5400" dirty="0"/>
          </a:p>
        </p:txBody>
      </p:sp>
    </p:spTree>
    <p:extLst>
      <p:ext uri="{BB962C8B-B14F-4D97-AF65-F5344CB8AC3E}">
        <p14:creationId xmlns:p14="http://schemas.microsoft.com/office/powerpoint/2010/main" val="263774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650875" y="2979176"/>
            <a:ext cx="11703050" cy="2772695"/>
          </a:xfrm>
        </p:spPr>
        <p:txBody>
          <a:bodyPr/>
          <a:lstStyle/>
          <a:p>
            <a:pPr marL="742950" indent="-742950" algn="just">
              <a:buFont typeface="Arial" panose="020B0604020202020204" pitchFamily="34" charset="0"/>
              <a:buChar char="•"/>
            </a:pPr>
            <a:r>
              <a:rPr lang="es-MX" sz="4400" dirty="0" smtClean="0"/>
              <a:t>Conocer los resultados anuales del Programa de Estímulos a la Calidad del Desempeño para el Personal de Salud en el componente de calidad, proponiendo medidas para mejorar las evidencias presentadas y destacar las buenas prácticas profesionales..</a:t>
            </a:r>
            <a:endParaRPr lang="es-MX" sz="3800" dirty="0"/>
          </a:p>
          <a:p>
            <a:pPr marL="742950" indent="-742950" algn="just">
              <a:buFont typeface="+mj-lt"/>
              <a:buAutoNum type="arabicPeriod"/>
            </a:pPr>
            <a:endParaRPr lang="es-MX" sz="4400" dirty="0" smtClean="0"/>
          </a:p>
        </p:txBody>
      </p:sp>
      <p:sp>
        <p:nvSpPr>
          <p:cNvPr id="5" name="3 CuadroTexto"/>
          <p:cNvSpPr txBox="1"/>
          <p:nvPr/>
        </p:nvSpPr>
        <p:spPr>
          <a:xfrm>
            <a:off x="451790" y="815041"/>
            <a:ext cx="74783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dirty="0" smtClean="0"/>
              <a:t>FUNCIONES DEL COCASEP</a:t>
            </a:r>
            <a:endParaRPr lang="es-MX" sz="5400" dirty="0"/>
          </a:p>
        </p:txBody>
      </p:sp>
    </p:spTree>
    <p:extLst>
      <p:ext uri="{BB962C8B-B14F-4D97-AF65-F5344CB8AC3E}">
        <p14:creationId xmlns:p14="http://schemas.microsoft.com/office/powerpoint/2010/main" val="373925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650875" y="2979176"/>
            <a:ext cx="11703050" cy="2772695"/>
          </a:xfrm>
        </p:spPr>
        <p:txBody>
          <a:bodyPr/>
          <a:lstStyle/>
          <a:p>
            <a:pPr marL="742950" indent="-742950" algn="just">
              <a:buFont typeface="Arial" panose="020B0604020202020204" pitchFamily="34" charset="0"/>
              <a:buChar char="•"/>
            </a:pPr>
            <a:r>
              <a:rPr lang="es-MX" sz="4400" dirty="0" smtClean="0"/>
              <a:t>Analizar con regularidad las propuestas de mejora que formula el aval ciudadano y el grado de cumplimiento de la Carta compromiso suscrita entre la dirección del centro y el aval ciudadano.</a:t>
            </a:r>
          </a:p>
          <a:p>
            <a:pPr marL="1200150" lvl="1" indent="-742950" algn="just">
              <a:buFont typeface="Arial" panose="020B0604020202020204" pitchFamily="34" charset="0"/>
              <a:buChar char="•"/>
            </a:pPr>
            <a:r>
              <a:rPr lang="es-MX" sz="3200" dirty="0" smtClean="0"/>
              <a:t>Considerar la casuística de las quejas y sugerencias que los pacientes y familiares formulan en la unidad, a nivel institucional o en la </a:t>
            </a:r>
            <a:r>
              <a:rPr lang="es-MX" sz="3200" dirty="0" err="1" smtClean="0"/>
              <a:t>CONAMED</a:t>
            </a:r>
            <a:r>
              <a:rPr lang="es-MX" sz="3200" dirty="0" smtClean="0"/>
              <a:t>. </a:t>
            </a:r>
            <a:endParaRPr lang="es-MX" sz="3200" dirty="0"/>
          </a:p>
          <a:p>
            <a:pPr marL="742950" indent="-742950" algn="just">
              <a:buFont typeface="+mj-lt"/>
              <a:buAutoNum type="arabicPeriod"/>
            </a:pPr>
            <a:endParaRPr lang="es-MX" sz="4400" dirty="0" smtClean="0"/>
          </a:p>
        </p:txBody>
      </p:sp>
      <p:sp>
        <p:nvSpPr>
          <p:cNvPr id="5" name="3 CuadroTexto"/>
          <p:cNvSpPr txBox="1"/>
          <p:nvPr/>
        </p:nvSpPr>
        <p:spPr>
          <a:xfrm>
            <a:off x="451790" y="815041"/>
            <a:ext cx="74783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dirty="0" smtClean="0"/>
              <a:t>FUNCIONES DEL COCASEP</a:t>
            </a:r>
            <a:endParaRPr lang="es-MX" sz="5400" dirty="0"/>
          </a:p>
        </p:txBody>
      </p:sp>
    </p:spTree>
    <p:extLst>
      <p:ext uri="{BB962C8B-B14F-4D97-AF65-F5344CB8AC3E}">
        <p14:creationId xmlns:p14="http://schemas.microsoft.com/office/powerpoint/2010/main" val="41883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650875" y="2979176"/>
            <a:ext cx="11703050" cy="2772695"/>
          </a:xfrm>
        </p:spPr>
        <p:txBody>
          <a:bodyPr/>
          <a:lstStyle/>
          <a:p>
            <a:pPr marL="742950" indent="-742950" algn="just">
              <a:buFont typeface="Arial" panose="020B0604020202020204" pitchFamily="34" charset="0"/>
              <a:buChar char="•"/>
            </a:pPr>
            <a:r>
              <a:rPr lang="es-MX" sz="4400" dirty="0" smtClean="0"/>
              <a:t>Animar a la participación del establecimiento médico en las convocatorias de Premio de Calidad y Premio a la Innovación en Calidad, proyectos de capacitación en calidad, mejora de indicadores de calidad y jornadas técnicas de calidad y seguridad del paciente propias del establecimiento o de forma conjunta con otras unidades</a:t>
            </a:r>
            <a:r>
              <a:rPr lang="es-MX" sz="3200" dirty="0" smtClean="0"/>
              <a:t>. </a:t>
            </a:r>
            <a:endParaRPr lang="es-MX" sz="3200" dirty="0"/>
          </a:p>
          <a:p>
            <a:pPr marL="742950" indent="-742950" algn="just">
              <a:buFont typeface="+mj-lt"/>
              <a:buAutoNum type="arabicPeriod"/>
            </a:pPr>
            <a:endParaRPr lang="es-MX" sz="4400" dirty="0" smtClean="0"/>
          </a:p>
        </p:txBody>
      </p:sp>
      <p:sp>
        <p:nvSpPr>
          <p:cNvPr id="5" name="3 CuadroTexto"/>
          <p:cNvSpPr txBox="1"/>
          <p:nvPr/>
        </p:nvSpPr>
        <p:spPr>
          <a:xfrm>
            <a:off x="451790" y="815041"/>
            <a:ext cx="74783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dirty="0" smtClean="0"/>
              <a:t>FUNCIONES DEL COCASEP</a:t>
            </a:r>
            <a:endParaRPr lang="es-MX" sz="5400" dirty="0"/>
          </a:p>
        </p:txBody>
      </p:sp>
    </p:spTree>
    <p:extLst>
      <p:ext uri="{BB962C8B-B14F-4D97-AF65-F5344CB8AC3E}">
        <p14:creationId xmlns:p14="http://schemas.microsoft.com/office/powerpoint/2010/main" val="363180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650875" y="2979176"/>
            <a:ext cx="11703050" cy="2772695"/>
          </a:xfrm>
        </p:spPr>
        <p:txBody>
          <a:bodyPr/>
          <a:lstStyle/>
          <a:p>
            <a:pPr marL="742950" indent="-742950" algn="just">
              <a:buFont typeface="Arial" panose="020B0604020202020204" pitchFamily="34" charset="0"/>
              <a:buChar char="•"/>
            </a:pPr>
            <a:r>
              <a:rPr lang="es-MX" sz="4400" dirty="0" smtClean="0"/>
              <a:t>Apoyar la difusión, reconocimiento y publicación de experiencias exitosas desarrolladas en el establecimiento médico para la mejora de la calidad y la seguridad del paciente.</a:t>
            </a:r>
            <a:r>
              <a:rPr lang="es-MX" sz="3200" dirty="0" smtClean="0"/>
              <a:t> </a:t>
            </a:r>
            <a:endParaRPr lang="es-MX" sz="3200" dirty="0"/>
          </a:p>
          <a:p>
            <a:pPr marL="742950" indent="-742950" algn="just">
              <a:buFont typeface="+mj-lt"/>
              <a:buAutoNum type="arabicPeriod"/>
            </a:pPr>
            <a:endParaRPr lang="es-MX" sz="4400" dirty="0" smtClean="0"/>
          </a:p>
        </p:txBody>
      </p:sp>
      <p:sp>
        <p:nvSpPr>
          <p:cNvPr id="5" name="3 CuadroTexto"/>
          <p:cNvSpPr txBox="1"/>
          <p:nvPr/>
        </p:nvSpPr>
        <p:spPr>
          <a:xfrm>
            <a:off x="451790" y="815041"/>
            <a:ext cx="74783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dirty="0" smtClean="0"/>
              <a:t>FUNCIONES DEL COCASEP</a:t>
            </a:r>
            <a:endParaRPr lang="es-MX" sz="5400" dirty="0"/>
          </a:p>
        </p:txBody>
      </p:sp>
    </p:spTree>
    <p:extLst>
      <p:ext uri="{BB962C8B-B14F-4D97-AF65-F5344CB8AC3E}">
        <p14:creationId xmlns:p14="http://schemas.microsoft.com/office/powerpoint/2010/main" val="101204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650875" y="2182762"/>
            <a:ext cx="11703050" cy="2772695"/>
          </a:xfrm>
        </p:spPr>
        <p:txBody>
          <a:bodyPr/>
          <a:lstStyle/>
          <a:p>
            <a:pPr marL="742950" indent="-742950" algn="just">
              <a:buFont typeface="Arial" panose="020B0604020202020204" pitchFamily="34" charset="0"/>
              <a:buChar char="•"/>
            </a:pPr>
            <a:r>
              <a:rPr lang="es-MX" sz="4400" dirty="0" smtClean="0"/>
              <a:t>Atender todas aquellas observaciones derivadas de los procesos de auditoría externa sobre procedimientos, desempeño, cumplimiento de metas, que los órganos fiscalizadores, legislativos, de derechos humanos y otros formulen al establecimiento médico; y que se refieran a deficiencias en la atención de calidad, trato digno y seguridad del paciente.</a:t>
            </a:r>
            <a:r>
              <a:rPr lang="es-MX" sz="3200" dirty="0" smtClean="0"/>
              <a:t> </a:t>
            </a:r>
            <a:endParaRPr lang="es-MX" sz="3200" dirty="0"/>
          </a:p>
          <a:p>
            <a:pPr marL="742950" indent="-742950" algn="just">
              <a:buFont typeface="+mj-lt"/>
              <a:buAutoNum type="arabicPeriod"/>
            </a:pPr>
            <a:endParaRPr lang="es-MX" sz="4400" dirty="0" smtClean="0"/>
          </a:p>
        </p:txBody>
      </p:sp>
      <p:sp>
        <p:nvSpPr>
          <p:cNvPr id="5" name="3 CuadroTexto"/>
          <p:cNvSpPr txBox="1"/>
          <p:nvPr/>
        </p:nvSpPr>
        <p:spPr>
          <a:xfrm>
            <a:off x="451790" y="815041"/>
            <a:ext cx="74783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dirty="0" smtClean="0"/>
              <a:t>FUNCIONES DEL COCASEP</a:t>
            </a:r>
            <a:endParaRPr lang="es-MX" sz="5400" dirty="0"/>
          </a:p>
        </p:txBody>
      </p:sp>
    </p:spTree>
    <p:extLst>
      <p:ext uri="{BB962C8B-B14F-4D97-AF65-F5344CB8AC3E}">
        <p14:creationId xmlns:p14="http://schemas.microsoft.com/office/powerpoint/2010/main" val="23279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650875" y="1898483"/>
            <a:ext cx="11703050" cy="6980474"/>
          </a:xfrm>
        </p:spPr>
        <p:txBody>
          <a:bodyPr/>
          <a:lstStyle/>
          <a:p>
            <a:pPr marL="742950" indent="-742950" algn="just">
              <a:buFont typeface="Arial" panose="020B0604020202020204" pitchFamily="34" charset="0"/>
              <a:buChar char="•"/>
            </a:pPr>
            <a:r>
              <a:rPr lang="es-MX" sz="4000" dirty="0" smtClean="0"/>
              <a:t>Todos los acuerdos adoptarán siempre la  forma de recomendaciones que se incluirán en el acta de sesiones. </a:t>
            </a:r>
          </a:p>
          <a:p>
            <a:pPr marL="742950" indent="-742950" algn="just">
              <a:buFont typeface="Arial" panose="020B0604020202020204" pitchFamily="34" charset="0"/>
              <a:buChar char="•"/>
            </a:pPr>
            <a:r>
              <a:rPr lang="es-MX" sz="4000" dirty="0" smtClean="0"/>
              <a:t>Las recomendaciones se trasladarán a todo el equipo directivo del establecimiento médico, asimismo se pondrán en conocimiento del  personal de salud afectado.</a:t>
            </a:r>
          </a:p>
          <a:p>
            <a:pPr marL="742950" indent="-742950" algn="just">
              <a:buFont typeface="Arial" panose="020B0604020202020204" pitchFamily="34" charset="0"/>
              <a:buChar char="•"/>
            </a:pPr>
            <a:r>
              <a:rPr lang="es-MX" sz="4000" dirty="0" smtClean="0"/>
              <a:t>El seguimiento, conocimiento y aplicación de las recomendaciones elaboradas constituirán el indicador de avance para la evaluación de los COCASEP</a:t>
            </a:r>
            <a:endParaRPr lang="es-MX" sz="4000" dirty="0"/>
          </a:p>
          <a:p>
            <a:pPr marL="742950" indent="-742950" algn="just">
              <a:buFont typeface="+mj-lt"/>
              <a:buAutoNum type="arabicPeriod"/>
            </a:pPr>
            <a:endParaRPr lang="es-MX" sz="4000" dirty="0" smtClean="0"/>
          </a:p>
        </p:txBody>
      </p:sp>
      <p:sp>
        <p:nvSpPr>
          <p:cNvPr id="5" name="3 CuadroTexto"/>
          <p:cNvSpPr txBox="1"/>
          <p:nvPr/>
        </p:nvSpPr>
        <p:spPr>
          <a:xfrm>
            <a:off x="505568" y="815041"/>
            <a:ext cx="101729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dirty="0" smtClean="0"/>
              <a:t>RECOMENDACIONES DEL COCASEP</a:t>
            </a:r>
            <a:endParaRPr lang="es-MX" sz="5400" dirty="0"/>
          </a:p>
        </p:txBody>
      </p:sp>
    </p:spTree>
    <p:extLst>
      <p:ext uri="{BB962C8B-B14F-4D97-AF65-F5344CB8AC3E}">
        <p14:creationId xmlns:p14="http://schemas.microsoft.com/office/powerpoint/2010/main" val="256272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650875" y="2123770"/>
            <a:ext cx="11703050" cy="6297561"/>
          </a:xfrm>
        </p:spPr>
        <p:txBody>
          <a:bodyPr/>
          <a:lstStyle/>
          <a:p>
            <a:pPr marL="742950" indent="-742950" algn="just">
              <a:buFont typeface="Arial" panose="020B0604020202020204" pitchFamily="34" charset="0"/>
              <a:buChar char="•"/>
            </a:pPr>
            <a:r>
              <a:rPr lang="es-MX" sz="4000" dirty="0" smtClean="0"/>
              <a:t>Presidente: </a:t>
            </a:r>
          </a:p>
          <a:p>
            <a:pPr marL="1200150" lvl="1" indent="-742950" algn="just">
              <a:buFont typeface="Wingdings" panose="05000000000000000000" pitchFamily="2" charset="2"/>
              <a:buChar char="ü"/>
            </a:pPr>
            <a:r>
              <a:rPr lang="es-MX" sz="3400" dirty="0" smtClean="0"/>
              <a:t>Directora</a:t>
            </a:r>
          </a:p>
          <a:p>
            <a:pPr marL="742950" indent="-742950" algn="just">
              <a:buFont typeface="Arial" panose="020B0604020202020204" pitchFamily="34" charset="0"/>
              <a:buChar char="•"/>
            </a:pPr>
            <a:endParaRPr lang="es-MX" sz="4000" dirty="0" smtClean="0"/>
          </a:p>
          <a:p>
            <a:pPr marL="1200150" lvl="1" indent="-742950" algn="just">
              <a:buFont typeface="Arial" panose="020B0604020202020204" pitchFamily="34" charset="0"/>
              <a:buChar char="•"/>
            </a:pPr>
            <a:r>
              <a:rPr lang="es-MX" dirty="0" smtClean="0"/>
              <a:t>Vocales </a:t>
            </a:r>
          </a:p>
          <a:p>
            <a:pPr marL="1657350" lvl="2" indent="-742950" algn="just">
              <a:buFont typeface="Arial" panose="020B0604020202020204" pitchFamily="34" charset="0"/>
              <a:buChar char="•"/>
            </a:pPr>
            <a:r>
              <a:rPr lang="es-MX" dirty="0" smtClean="0"/>
              <a:t>Subdirectora</a:t>
            </a:r>
          </a:p>
          <a:p>
            <a:pPr marL="1657350" lvl="2" indent="-742950" algn="just">
              <a:buFont typeface="Arial" panose="020B0604020202020204" pitchFamily="34" charset="0"/>
              <a:buChar char="•"/>
            </a:pPr>
            <a:r>
              <a:rPr lang="es-MX" dirty="0" smtClean="0"/>
              <a:t>Responsable de Enseñanza o Investigación</a:t>
            </a:r>
          </a:p>
          <a:p>
            <a:pPr marL="1657350" lvl="2" indent="-742950" algn="just">
              <a:buFont typeface="Arial" panose="020B0604020202020204" pitchFamily="34" charset="0"/>
              <a:buChar char="•"/>
            </a:pPr>
            <a:r>
              <a:rPr lang="es-MX" dirty="0" smtClean="0"/>
              <a:t>Responsables de Programa</a:t>
            </a:r>
          </a:p>
          <a:p>
            <a:pPr marL="1657350" lvl="2" indent="-742950" algn="just">
              <a:buFont typeface="Arial" panose="020B0604020202020204" pitchFamily="34" charset="0"/>
              <a:buChar char="•"/>
            </a:pPr>
            <a:r>
              <a:rPr lang="es-MX" dirty="0" smtClean="0"/>
              <a:t>Responsable de Promoción de la Salud</a:t>
            </a:r>
          </a:p>
          <a:p>
            <a:pPr marL="1657350" lvl="2" indent="-742950" algn="just">
              <a:buFont typeface="Arial" panose="020B0604020202020204" pitchFamily="34" charset="0"/>
              <a:buChar char="•"/>
            </a:pPr>
            <a:r>
              <a:rPr lang="es-MX" dirty="0" smtClean="0"/>
              <a:t>Administración</a:t>
            </a:r>
          </a:p>
          <a:p>
            <a:pPr lvl="2" algn="just"/>
            <a:endParaRPr lang="es-MX" sz="2800" dirty="0"/>
          </a:p>
          <a:p>
            <a:pPr marL="1200150" lvl="2" indent="-742950" algn="just">
              <a:buFont typeface="Arial" panose="020B0604020202020204" pitchFamily="34" charset="0"/>
              <a:buChar char="•"/>
            </a:pPr>
            <a:r>
              <a:rPr lang="es-MX" sz="4000" dirty="0" smtClean="0"/>
              <a:t>Secretario Técnico </a:t>
            </a:r>
            <a:endParaRPr lang="es-MX" sz="4000" dirty="0"/>
          </a:p>
          <a:p>
            <a:pPr marL="742950" indent="-742950" algn="just">
              <a:buFont typeface="+mj-lt"/>
              <a:buAutoNum type="arabicPeriod"/>
            </a:pPr>
            <a:endParaRPr lang="es-MX" sz="4000" dirty="0" smtClean="0"/>
          </a:p>
        </p:txBody>
      </p:sp>
      <p:sp>
        <p:nvSpPr>
          <p:cNvPr id="5" name="3 CuadroTexto"/>
          <p:cNvSpPr txBox="1"/>
          <p:nvPr/>
        </p:nvSpPr>
        <p:spPr>
          <a:xfrm>
            <a:off x="955215" y="815041"/>
            <a:ext cx="9273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dirty="0" smtClean="0"/>
              <a:t>COMPOSICIÓN DE LOS COCASEP</a:t>
            </a:r>
            <a:endParaRPr lang="es-MX" sz="5400" dirty="0"/>
          </a:p>
        </p:txBody>
      </p:sp>
    </p:spTree>
    <p:extLst>
      <p:ext uri="{BB962C8B-B14F-4D97-AF65-F5344CB8AC3E}">
        <p14:creationId xmlns:p14="http://schemas.microsoft.com/office/powerpoint/2010/main" val="410627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650875" y="2123770"/>
            <a:ext cx="11703050" cy="6297561"/>
          </a:xfrm>
        </p:spPr>
        <p:txBody>
          <a:bodyPr/>
          <a:lstStyle/>
          <a:p>
            <a:pPr marL="742950" indent="-742950" algn="just">
              <a:buFont typeface="Arial" panose="020B0604020202020204" pitchFamily="34" charset="0"/>
              <a:buChar char="•"/>
            </a:pPr>
            <a:r>
              <a:rPr lang="es-MX" sz="4000" dirty="0" smtClean="0"/>
              <a:t>Considerando los temas incorporados al orden del día el presidente podrá convocar al personal  de salud de la unidad.</a:t>
            </a:r>
          </a:p>
          <a:p>
            <a:pPr marL="742950" indent="-742950" algn="just">
              <a:buFont typeface="Arial" panose="020B0604020202020204" pitchFamily="34" charset="0"/>
              <a:buChar char="•"/>
            </a:pPr>
            <a:r>
              <a:rPr lang="es-MX" sz="4000" dirty="0" smtClean="0"/>
              <a:t>Los invitados tendrán derecho a voz pero no podrán votar.</a:t>
            </a:r>
          </a:p>
          <a:p>
            <a:pPr marL="742950" indent="-742950" algn="just">
              <a:buFont typeface="Arial" panose="020B0604020202020204" pitchFamily="34" charset="0"/>
              <a:buChar char="•"/>
            </a:pPr>
            <a:r>
              <a:rPr lang="es-MX" sz="4000" dirty="0" smtClean="0"/>
              <a:t>El Aval Ciudadano deberá estar presente como invitado.</a:t>
            </a:r>
          </a:p>
          <a:p>
            <a:pPr marL="742950" indent="-742950" algn="just">
              <a:buFont typeface="Arial" panose="020B0604020202020204" pitchFamily="34" charset="0"/>
              <a:buChar char="•"/>
            </a:pPr>
            <a:r>
              <a:rPr lang="es-MX" sz="4000" dirty="0" smtClean="0"/>
              <a:t>Los vocales titulares podrán designar un suplente coyuntural o permanente para que les represente.</a:t>
            </a:r>
          </a:p>
          <a:p>
            <a:pPr marL="742950" indent="-742950" algn="just">
              <a:buFont typeface="Arial" panose="020B0604020202020204" pitchFamily="34" charset="0"/>
              <a:buChar char="•"/>
            </a:pPr>
            <a:r>
              <a:rPr lang="es-MX" sz="4000" dirty="0" smtClean="0"/>
              <a:t>Deberá reunirse al menos 3 veces Sesiones ordinarias: </a:t>
            </a:r>
          </a:p>
          <a:p>
            <a:pPr marL="1200150" lvl="1" indent="-742950" algn="just">
              <a:buFont typeface="Arial" panose="020B0604020202020204" pitchFamily="34" charset="0"/>
              <a:buChar char="•"/>
            </a:pPr>
            <a:r>
              <a:rPr lang="es-MX" sz="3400" dirty="0" smtClean="0"/>
              <a:t>25 de Feb</a:t>
            </a:r>
          </a:p>
          <a:p>
            <a:pPr marL="1200150" lvl="1" indent="-742950" algn="just">
              <a:buFont typeface="Arial" panose="020B0604020202020204" pitchFamily="34" charset="0"/>
              <a:buChar char="•"/>
            </a:pPr>
            <a:r>
              <a:rPr lang="es-MX" sz="3400" dirty="0" smtClean="0"/>
              <a:t>26 de Mayo</a:t>
            </a:r>
          </a:p>
          <a:p>
            <a:pPr marL="1200150" lvl="1" indent="-742950" algn="just">
              <a:buFont typeface="Arial" panose="020B0604020202020204" pitchFamily="34" charset="0"/>
              <a:buChar char="•"/>
            </a:pPr>
            <a:r>
              <a:rPr lang="es-MX" sz="3400" dirty="0" smtClean="0"/>
              <a:t>25 de Agosto</a:t>
            </a:r>
          </a:p>
          <a:p>
            <a:pPr marL="1200150" lvl="1" indent="-742950" algn="just">
              <a:buFont typeface="Arial" panose="020B0604020202020204" pitchFamily="34" charset="0"/>
              <a:buChar char="•"/>
            </a:pPr>
            <a:r>
              <a:rPr lang="es-MX" sz="3400" dirty="0" smtClean="0"/>
              <a:t>24 de Noviembre </a:t>
            </a:r>
          </a:p>
        </p:txBody>
      </p:sp>
      <p:sp>
        <p:nvSpPr>
          <p:cNvPr id="5" name="3 CuadroTexto"/>
          <p:cNvSpPr txBox="1"/>
          <p:nvPr/>
        </p:nvSpPr>
        <p:spPr>
          <a:xfrm>
            <a:off x="1819239" y="815041"/>
            <a:ext cx="7545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dirty="0" smtClean="0"/>
              <a:t>OPERACIÓN DEL COCASEP</a:t>
            </a:r>
            <a:endParaRPr lang="es-MX" sz="5400" dirty="0"/>
          </a:p>
        </p:txBody>
      </p:sp>
    </p:spTree>
    <p:extLst>
      <p:ext uri="{BB962C8B-B14F-4D97-AF65-F5344CB8AC3E}">
        <p14:creationId xmlns:p14="http://schemas.microsoft.com/office/powerpoint/2010/main" val="5461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650875" y="1917298"/>
            <a:ext cx="11703050" cy="6975985"/>
          </a:xfrm>
        </p:spPr>
        <p:txBody>
          <a:bodyPr/>
          <a:lstStyle/>
          <a:p>
            <a:pPr marL="742950" indent="-742950" algn="just">
              <a:buFont typeface="Arial" panose="020B0604020202020204" pitchFamily="34" charset="0"/>
              <a:buChar char="•"/>
            </a:pPr>
            <a:r>
              <a:rPr lang="es-MX" sz="4000" dirty="0" smtClean="0"/>
              <a:t>Deberá reunirse al menos 3 veces al año en sesión ordinaria y en sesión extraordinaria cuando el asunto a tratar así lo aconseje.</a:t>
            </a:r>
          </a:p>
          <a:p>
            <a:pPr marL="742950" indent="-742950" algn="just">
              <a:buFont typeface="Arial" panose="020B0604020202020204" pitchFamily="34" charset="0"/>
              <a:buChar char="•"/>
            </a:pPr>
            <a:r>
              <a:rPr lang="es-MX" sz="4000" dirty="0" smtClean="0"/>
              <a:t>Sesionará válidamente con la asistencia de por lo menos la mitad más uno de sus miembros y siempre que se encuentre el presidente.</a:t>
            </a:r>
          </a:p>
          <a:p>
            <a:pPr marL="742950" indent="-742950" algn="just">
              <a:buFont typeface="Arial" panose="020B0604020202020204" pitchFamily="34" charset="0"/>
              <a:buChar char="•"/>
            </a:pPr>
            <a:r>
              <a:rPr lang="es-MX" sz="4000" dirty="0" smtClean="0"/>
              <a:t>Sesiones ordinarias: </a:t>
            </a:r>
          </a:p>
          <a:p>
            <a:pPr marL="1200150" lvl="1" indent="-742950" algn="just">
              <a:buFont typeface="Arial" panose="020B0604020202020204" pitchFamily="34" charset="0"/>
              <a:buChar char="•"/>
            </a:pPr>
            <a:r>
              <a:rPr lang="es-MX" sz="3400" dirty="0" smtClean="0"/>
              <a:t>25 de Feb</a:t>
            </a:r>
          </a:p>
          <a:p>
            <a:pPr marL="1200150" lvl="1" indent="-742950" algn="just">
              <a:buFont typeface="Arial" panose="020B0604020202020204" pitchFamily="34" charset="0"/>
              <a:buChar char="•"/>
            </a:pPr>
            <a:r>
              <a:rPr lang="es-MX" sz="3400" dirty="0" smtClean="0"/>
              <a:t>26 de Mayo</a:t>
            </a:r>
          </a:p>
          <a:p>
            <a:pPr marL="1200150" lvl="1" indent="-742950" algn="just">
              <a:buFont typeface="Arial" panose="020B0604020202020204" pitchFamily="34" charset="0"/>
              <a:buChar char="•"/>
            </a:pPr>
            <a:r>
              <a:rPr lang="es-MX" sz="3400" dirty="0" smtClean="0"/>
              <a:t>25 de Agosto</a:t>
            </a:r>
          </a:p>
          <a:p>
            <a:pPr marL="1200150" lvl="1" indent="-742950" algn="just">
              <a:buFont typeface="Arial" panose="020B0604020202020204" pitchFamily="34" charset="0"/>
              <a:buChar char="•"/>
            </a:pPr>
            <a:r>
              <a:rPr lang="es-MX" sz="3400" dirty="0" smtClean="0"/>
              <a:t>24 de Noviembre </a:t>
            </a:r>
          </a:p>
        </p:txBody>
      </p:sp>
      <p:sp>
        <p:nvSpPr>
          <p:cNvPr id="5" name="3 CuadroTexto"/>
          <p:cNvSpPr txBox="1"/>
          <p:nvPr/>
        </p:nvSpPr>
        <p:spPr>
          <a:xfrm>
            <a:off x="1819239" y="815041"/>
            <a:ext cx="7545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dirty="0" smtClean="0"/>
              <a:t>OPERACIÓN DEL COCASEP</a:t>
            </a:r>
            <a:endParaRPr lang="es-MX" sz="5400" dirty="0"/>
          </a:p>
        </p:txBody>
      </p:sp>
    </p:spTree>
    <p:extLst>
      <p:ext uri="{BB962C8B-B14F-4D97-AF65-F5344CB8AC3E}">
        <p14:creationId xmlns:p14="http://schemas.microsoft.com/office/powerpoint/2010/main" val="373236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57200" y="328344"/>
            <a:ext cx="106040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INSTRUCCIÓN 171/2009. Composición y funciones del Comité de Calidad y Seguridad del Paciente en las unidades prestadoras de salud</a:t>
            </a:r>
            <a:endParaRPr lang="es-MX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650875" y="3067666"/>
            <a:ext cx="11703050" cy="5161936"/>
          </a:xfrm>
        </p:spPr>
        <p:txBody>
          <a:bodyPr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s-MX" dirty="0" smtClean="0"/>
              <a:t>Además de vincular calidad y seguridad del paciente, el COCASEP busca ser una estructura obligada para conducir la calidad en todas las organizaciones de salud como un espacio técnico consultivo, integrador de otros comités dedicados a la calidad, evitando dispersión de esfuerzos.</a:t>
            </a:r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341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650875" y="2123771"/>
            <a:ext cx="11703050" cy="2816940"/>
          </a:xfrm>
        </p:spPr>
        <p:txBody>
          <a:bodyPr/>
          <a:lstStyle/>
          <a:p>
            <a:pPr marL="742950" indent="-742950" algn="just">
              <a:buFont typeface="Arial" panose="020B0604020202020204" pitchFamily="34" charset="0"/>
              <a:buChar char="•"/>
            </a:pPr>
            <a:r>
              <a:rPr lang="es-MX" sz="4000" dirty="0" smtClean="0"/>
              <a:t>Las sesiones deben ser ejecutivas.</a:t>
            </a:r>
          </a:p>
          <a:p>
            <a:pPr marL="742950" indent="-742950" algn="just">
              <a:buFont typeface="Arial" panose="020B0604020202020204" pitchFamily="34" charset="0"/>
              <a:buChar char="•"/>
            </a:pPr>
            <a:r>
              <a:rPr lang="es-MX" sz="4000" dirty="0" smtClean="0"/>
              <a:t>Reuniones de trabajo con cada programa</a:t>
            </a:r>
          </a:p>
          <a:p>
            <a:pPr marL="1200150" lvl="1" indent="-742950" algn="just">
              <a:buFont typeface="Arial" panose="020B0604020202020204" pitchFamily="34" charset="0"/>
              <a:buChar char="•"/>
            </a:pPr>
            <a:r>
              <a:rPr lang="es-MX" sz="3400" dirty="0" smtClean="0"/>
              <a:t>Priorización de problemas</a:t>
            </a:r>
          </a:p>
          <a:p>
            <a:pPr marL="1200150" lvl="1" indent="-742950" algn="just">
              <a:buFont typeface="Arial" panose="020B0604020202020204" pitchFamily="34" charset="0"/>
              <a:buChar char="•"/>
            </a:pPr>
            <a:r>
              <a:rPr lang="es-MX" sz="3400" dirty="0" smtClean="0"/>
              <a:t>Propuestas de solución </a:t>
            </a:r>
          </a:p>
        </p:txBody>
      </p:sp>
      <p:sp>
        <p:nvSpPr>
          <p:cNvPr id="5" name="3 CuadroTexto"/>
          <p:cNvSpPr txBox="1"/>
          <p:nvPr/>
        </p:nvSpPr>
        <p:spPr>
          <a:xfrm>
            <a:off x="1819239" y="815041"/>
            <a:ext cx="7545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dirty="0" smtClean="0"/>
              <a:t>OPERACIÓN DEL COCASEP</a:t>
            </a:r>
            <a:endParaRPr lang="es-MX" sz="5400" dirty="0"/>
          </a:p>
        </p:txBody>
      </p:sp>
    </p:spTree>
    <p:extLst>
      <p:ext uri="{BB962C8B-B14F-4D97-AF65-F5344CB8AC3E}">
        <p14:creationId xmlns:p14="http://schemas.microsoft.com/office/powerpoint/2010/main" val="345667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201379" y="2822713"/>
            <a:ext cx="8691908" cy="4949687"/>
          </a:xfrm>
        </p:spPr>
        <p:txBody>
          <a:bodyPr>
            <a:normAutofit/>
          </a:bodyPr>
          <a:lstStyle/>
          <a:p>
            <a:r>
              <a:rPr lang="es-MX" sz="6600" b="1" dirty="0" smtClean="0">
                <a:solidFill>
                  <a:schemeClr val="tx1"/>
                </a:solidFill>
                <a:latin typeface="Bradley Hand ITC" pitchFamily="66" charset="0"/>
              </a:rPr>
              <a:t>Gracias por su atención</a:t>
            </a:r>
          </a:p>
          <a:p>
            <a:endParaRPr lang="es-MX" sz="6600" b="1" dirty="0" smtClean="0">
              <a:solidFill>
                <a:schemeClr val="tx1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391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214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650875" y="2979176"/>
            <a:ext cx="11703050" cy="4144296"/>
          </a:xfrm>
        </p:spPr>
        <p:txBody>
          <a:bodyPr/>
          <a:lstStyle/>
          <a:p>
            <a:pPr marL="742950" indent="-742950" algn="just">
              <a:buFont typeface="Arial" panose="020B0604020202020204" pitchFamily="34" charset="0"/>
              <a:buChar char="•"/>
            </a:pPr>
            <a:r>
              <a:rPr lang="es-MX" sz="4400" dirty="0" smtClean="0"/>
              <a:t>Elaborar y proponer el Plan de Mejora Continua para la Calidad y la Seguridad del Paciente, realizando seguimiento de las acciones contenidas en éste y actualizando sus contenidos y metas. (Constituirá el programa de trabajo del COCASEP)</a:t>
            </a:r>
          </a:p>
        </p:txBody>
      </p:sp>
      <p:sp>
        <p:nvSpPr>
          <p:cNvPr id="5" name="3 CuadroTexto"/>
          <p:cNvSpPr txBox="1"/>
          <p:nvPr/>
        </p:nvSpPr>
        <p:spPr>
          <a:xfrm>
            <a:off x="451790" y="815041"/>
            <a:ext cx="74783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dirty="0" smtClean="0"/>
              <a:t>FUNCIONES DEL COCASEP</a:t>
            </a:r>
            <a:endParaRPr lang="es-MX" sz="5400" dirty="0"/>
          </a:p>
        </p:txBody>
      </p:sp>
    </p:spTree>
    <p:extLst>
      <p:ext uri="{BB962C8B-B14F-4D97-AF65-F5344CB8AC3E}">
        <p14:creationId xmlns:p14="http://schemas.microsoft.com/office/powerpoint/2010/main" val="158154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650875" y="2551472"/>
            <a:ext cx="11703050" cy="5560140"/>
          </a:xfrm>
        </p:spPr>
        <p:txBody>
          <a:bodyPr/>
          <a:lstStyle/>
          <a:p>
            <a:pPr marL="742950" indent="-742950" algn="just">
              <a:buFont typeface="Arial" panose="020B0604020202020204" pitchFamily="34" charset="0"/>
              <a:buChar char="•"/>
            </a:pPr>
            <a:r>
              <a:rPr lang="es-MX" sz="4400" dirty="0" smtClean="0"/>
              <a:t>Coordinar </a:t>
            </a:r>
            <a:r>
              <a:rPr lang="es-MX" sz="4400" dirty="0"/>
              <a:t>los diferentes subcomités de Calidad (Mortalidad, </a:t>
            </a:r>
            <a:r>
              <a:rPr lang="es-MX" sz="4400" dirty="0" smtClean="0"/>
              <a:t>Vigilancia Epidemiológica, Prevención </a:t>
            </a:r>
            <a:r>
              <a:rPr lang="es-MX" sz="4400" dirty="0"/>
              <a:t>de muerte materna, seguridad del paciente, expediente clínico, tumores y tejidos, </a:t>
            </a:r>
            <a:r>
              <a:rPr lang="es-MX" sz="4400" dirty="0" err="1"/>
              <a:t>etc</a:t>
            </a:r>
            <a:r>
              <a:rPr lang="es-MX" sz="4400" dirty="0"/>
              <a:t>), formulando recomendaciones </a:t>
            </a:r>
            <a:r>
              <a:rPr lang="es-MX" sz="4400" dirty="0" smtClean="0"/>
              <a:t>para la mejora de la calidad percibida, la calidad técnica y la seguridad de los pacientes al equipo directivo y personal de salud.</a:t>
            </a:r>
            <a:endParaRPr lang="es-MX" sz="4400" dirty="0"/>
          </a:p>
          <a:p>
            <a:pPr marL="742950" indent="-742950" algn="just">
              <a:buFont typeface="+mj-lt"/>
              <a:buAutoNum type="arabicPeriod"/>
            </a:pPr>
            <a:endParaRPr lang="es-MX" sz="4400" dirty="0" smtClean="0"/>
          </a:p>
        </p:txBody>
      </p:sp>
      <p:sp>
        <p:nvSpPr>
          <p:cNvPr id="5" name="3 CuadroTexto"/>
          <p:cNvSpPr txBox="1"/>
          <p:nvPr/>
        </p:nvSpPr>
        <p:spPr>
          <a:xfrm>
            <a:off x="451790" y="815041"/>
            <a:ext cx="74783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dirty="0" smtClean="0"/>
              <a:t>FUNCIONES DEL COCASEP</a:t>
            </a:r>
            <a:endParaRPr lang="es-MX" sz="5400" dirty="0"/>
          </a:p>
        </p:txBody>
      </p:sp>
    </p:spTree>
    <p:extLst>
      <p:ext uri="{BB962C8B-B14F-4D97-AF65-F5344CB8AC3E}">
        <p14:creationId xmlns:p14="http://schemas.microsoft.com/office/powerpoint/2010/main" val="249478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650875" y="2979176"/>
            <a:ext cx="11703050" cy="2772695"/>
          </a:xfrm>
        </p:spPr>
        <p:txBody>
          <a:bodyPr/>
          <a:lstStyle/>
          <a:p>
            <a:pPr marL="742950" indent="-742950" algn="just">
              <a:buFont typeface="Arial" panose="020B0604020202020204" pitchFamily="34" charset="0"/>
              <a:buChar char="•"/>
            </a:pPr>
            <a:r>
              <a:rPr lang="es-MX" sz="4400" dirty="0" smtClean="0"/>
              <a:t>Tendrá la responsabilidad de constituir y efectuar el seguimiento de los lineamientos establecidos que garanticen un expediente clínico integrado y de calidad.</a:t>
            </a:r>
            <a:endParaRPr lang="es-MX" sz="4400" dirty="0"/>
          </a:p>
          <a:p>
            <a:pPr marL="742950" indent="-742950" algn="just">
              <a:buFont typeface="+mj-lt"/>
              <a:buAutoNum type="arabicPeriod"/>
            </a:pPr>
            <a:endParaRPr lang="es-MX" sz="4400" dirty="0" smtClean="0"/>
          </a:p>
        </p:txBody>
      </p:sp>
      <p:sp>
        <p:nvSpPr>
          <p:cNvPr id="5" name="3 CuadroTexto"/>
          <p:cNvSpPr txBox="1"/>
          <p:nvPr/>
        </p:nvSpPr>
        <p:spPr>
          <a:xfrm>
            <a:off x="451790" y="815041"/>
            <a:ext cx="74783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dirty="0" smtClean="0"/>
              <a:t>FUNCIONES DEL COCASEP</a:t>
            </a:r>
            <a:endParaRPr lang="es-MX" sz="5400" dirty="0"/>
          </a:p>
        </p:txBody>
      </p:sp>
    </p:spTree>
    <p:extLst>
      <p:ext uri="{BB962C8B-B14F-4D97-AF65-F5344CB8AC3E}">
        <p14:creationId xmlns:p14="http://schemas.microsoft.com/office/powerpoint/2010/main" val="18759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650875" y="2979176"/>
            <a:ext cx="11703050" cy="2772695"/>
          </a:xfrm>
        </p:spPr>
        <p:txBody>
          <a:bodyPr/>
          <a:lstStyle/>
          <a:p>
            <a:pPr marL="742950" indent="-742950" algn="just">
              <a:buFont typeface="Arial" panose="020B0604020202020204" pitchFamily="34" charset="0"/>
              <a:buChar char="•"/>
            </a:pPr>
            <a:r>
              <a:rPr lang="es-MX" sz="4400" dirty="0" smtClean="0"/>
              <a:t>Promover la adhesión, asociación y participación del establecimiento médico a las líneas de acción e iniciativas institucionales y sectoriales, destinadas a mejorar la calidad u la seguridad de los pacientes</a:t>
            </a:r>
          </a:p>
          <a:p>
            <a:pPr lvl="1" algn="just"/>
            <a:r>
              <a:rPr lang="es-MX" sz="3800" b="1" dirty="0" smtClean="0"/>
              <a:t>   Ej. Adhesión a guías de práctica clínica</a:t>
            </a:r>
            <a:r>
              <a:rPr lang="es-MX" sz="3800" dirty="0" smtClean="0"/>
              <a:t>.</a:t>
            </a:r>
            <a:endParaRPr lang="es-MX" sz="3800" dirty="0"/>
          </a:p>
          <a:p>
            <a:pPr marL="742950" indent="-742950" algn="just">
              <a:buFont typeface="+mj-lt"/>
              <a:buAutoNum type="arabicPeriod"/>
            </a:pPr>
            <a:endParaRPr lang="es-MX" sz="4400" dirty="0" smtClean="0"/>
          </a:p>
        </p:txBody>
      </p:sp>
      <p:sp>
        <p:nvSpPr>
          <p:cNvPr id="5" name="3 CuadroTexto"/>
          <p:cNvSpPr txBox="1"/>
          <p:nvPr/>
        </p:nvSpPr>
        <p:spPr>
          <a:xfrm>
            <a:off x="451790" y="815041"/>
            <a:ext cx="74783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dirty="0" smtClean="0"/>
              <a:t>FUNCIONES DEL COCASEP</a:t>
            </a:r>
            <a:endParaRPr lang="es-MX" sz="5400" dirty="0"/>
          </a:p>
        </p:txBody>
      </p:sp>
    </p:spTree>
    <p:extLst>
      <p:ext uri="{BB962C8B-B14F-4D97-AF65-F5344CB8AC3E}">
        <p14:creationId xmlns:p14="http://schemas.microsoft.com/office/powerpoint/2010/main" val="33725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650875" y="2979176"/>
            <a:ext cx="11703050" cy="2772695"/>
          </a:xfrm>
        </p:spPr>
        <p:txBody>
          <a:bodyPr/>
          <a:lstStyle/>
          <a:p>
            <a:pPr marL="742950" indent="-742950" algn="just">
              <a:buFont typeface="Arial" panose="020B0604020202020204" pitchFamily="34" charset="0"/>
              <a:buChar char="•"/>
            </a:pPr>
            <a:r>
              <a:rPr lang="es-MX" sz="4400" dirty="0" smtClean="0"/>
              <a:t>Adoptar iniciativas destinadas a difundir y actualizar el conocimiento de la normativa aplicable en materia de calidad, especialmente las Normas Oficiales Mexicanas </a:t>
            </a:r>
            <a:r>
              <a:rPr lang="es-MX" sz="3800" dirty="0" smtClean="0"/>
              <a:t>.</a:t>
            </a:r>
            <a:endParaRPr lang="es-MX" sz="3800" dirty="0"/>
          </a:p>
          <a:p>
            <a:pPr marL="742950" indent="-742950" algn="just">
              <a:buFont typeface="+mj-lt"/>
              <a:buAutoNum type="arabicPeriod"/>
            </a:pPr>
            <a:endParaRPr lang="es-MX" sz="4400" dirty="0" smtClean="0"/>
          </a:p>
        </p:txBody>
      </p:sp>
      <p:sp>
        <p:nvSpPr>
          <p:cNvPr id="5" name="3 CuadroTexto"/>
          <p:cNvSpPr txBox="1"/>
          <p:nvPr/>
        </p:nvSpPr>
        <p:spPr>
          <a:xfrm>
            <a:off x="451790" y="815041"/>
            <a:ext cx="74783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dirty="0" smtClean="0"/>
              <a:t>FUNCIONES DEL COCASEP</a:t>
            </a:r>
            <a:endParaRPr lang="es-MX" sz="5400" dirty="0"/>
          </a:p>
        </p:txBody>
      </p:sp>
    </p:spTree>
    <p:extLst>
      <p:ext uri="{BB962C8B-B14F-4D97-AF65-F5344CB8AC3E}">
        <p14:creationId xmlns:p14="http://schemas.microsoft.com/office/powerpoint/2010/main" val="46452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650875" y="2979176"/>
            <a:ext cx="11703050" cy="2772695"/>
          </a:xfrm>
        </p:spPr>
        <p:txBody>
          <a:bodyPr/>
          <a:lstStyle/>
          <a:p>
            <a:pPr marL="742950" indent="-742950" algn="just">
              <a:buFont typeface="Arial" panose="020B0604020202020204" pitchFamily="34" charset="0"/>
              <a:buChar char="•"/>
            </a:pPr>
            <a:r>
              <a:rPr lang="es-MX" sz="4400" dirty="0" smtClean="0"/>
              <a:t>Analizar y formular recomendaciones sobre los principales procesos asistenciales del centro, promoviendo medidas correctoras para la mejora de la satisfacción de los usuarios y sus familias</a:t>
            </a:r>
            <a:r>
              <a:rPr lang="es-MX" sz="3800" dirty="0" smtClean="0"/>
              <a:t>.</a:t>
            </a:r>
            <a:endParaRPr lang="es-MX" sz="3800" dirty="0"/>
          </a:p>
          <a:p>
            <a:pPr marL="742950" indent="-742950" algn="just">
              <a:buFont typeface="+mj-lt"/>
              <a:buAutoNum type="arabicPeriod"/>
            </a:pPr>
            <a:endParaRPr lang="es-MX" sz="4400" dirty="0" smtClean="0"/>
          </a:p>
        </p:txBody>
      </p:sp>
      <p:sp>
        <p:nvSpPr>
          <p:cNvPr id="5" name="3 CuadroTexto"/>
          <p:cNvSpPr txBox="1"/>
          <p:nvPr/>
        </p:nvSpPr>
        <p:spPr>
          <a:xfrm>
            <a:off x="451790" y="815041"/>
            <a:ext cx="74783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dirty="0" smtClean="0"/>
              <a:t>FUNCIONES DEL COCASEP</a:t>
            </a:r>
            <a:endParaRPr lang="es-MX" sz="5400" dirty="0"/>
          </a:p>
        </p:txBody>
      </p:sp>
    </p:spTree>
    <p:extLst>
      <p:ext uri="{BB962C8B-B14F-4D97-AF65-F5344CB8AC3E}">
        <p14:creationId xmlns:p14="http://schemas.microsoft.com/office/powerpoint/2010/main" val="40637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650875" y="2979176"/>
            <a:ext cx="11703050" cy="2772695"/>
          </a:xfrm>
        </p:spPr>
        <p:txBody>
          <a:bodyPr/>
          <a:lstStyle/>
          <a:p>
            <a:pPr marL="742950" indent="-742950" algn="just">
              <a:buFont typeface="Arial" panose="020B0604020202020204" pitchFamily="34" charset="0"/>
              <a:buChar char="•"/>
            </a:pPr>
            <a:r>
              <a:rPr lang="es-MX" sz="4400" dirty="0" smtClean="0"/>
              <a:t>Asegurar la atención basada en evidencias, mediante la incorporación a la práctica profesional de las Guías de Práctica Clínica y los Planes de Cuidados de Enfermería.</a:t>
            </a:r>
            <a:endParaRPr lang="es-MX" sz="3800" dirty="0"/>
          </a:p>
          <a:p>
            <a:pPr marL="742950" indent="-742950" algn="just">
              <a:buFont typeface="+mj-lt"/>
              <a:buAutoNum type="arabicPeriod"/>
            </a:pPr>
            <a:endParaRPr lang="es-MX" sz="4400" dirty="0" smtClean="0"/>
          </a:p>
        </p:txBody>
      </p:sp>
      <p:sp>
        <p:nvSpPr>
          <p:cNvPr id="5" name="3 CuadroTexto"/>
          <p:cNvSpPr txBox="1"/>
          <p:nvPr/>
        </p:nvSpPr>
        <p:spPr>
          <a:xfrm>
            <a:off x="451790" y="815041"/>
            <a:ext cx="74783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dirty="0" smtClean="0"/>
              <a:t>FUNCIONES DEL COCASEP</a:t>
            </a:r>
            <a:endParaRPr lang="es-MX" sz="5400" dirty="0"/>
          </a:p>
        </p:txBody>
      </p:sp>
    </p:spTree>
    <p:extLst>
      <p:ext uri="{BB962C8B-B14F-4D97-AF65-F5344CB8AC3E}">
        <p14:creationId xmlns:p14="http://schemas.microsoft.com/office/powerpoint/2010/main" val="54504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eaLnBrk="1" hangingPunct="1">
          <a:defRPr sz="2000" b="1" dirty="0">
            <a:solidFill>
              <a:srgbClr val="3A3A3A"/>
            </a:solidFill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8281</TotalTime>
  <Words>885</Words>
  <Application>Microsoft Office PowerPoint</Application>
  <PresentationFormat>Personalizado</PresentationFormat>
  <Paragraphs>75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22</vt:i4>
      </vt:variant>
    </vt:vector>
  </HeadingPairs>
  <TitlesOfParts>
    <vt:vector size="33" baseType="lpstr">
      <vt:lpstr>Arial</vt:lpstr>
      <vt:lpstr>Avenir Black</vt:lpstr>
      <vt:lpstr>Avenir Roman</vt:lpstr>
      <vt:lpstr>Bradley Hand ITC</vt:lpstr>
      <vt:lpstr>Calibri</vt:lpstr>
      <vt:lpstr>Helvetica Light</vt:lpstr>
      <vt:lpstr>Lucida Grande</vt:lpstr>
      <vt:lpstr>Wingdings</vt:lpstr>
      <vt:lpstr>Diseño personalizado</vt:lpstr>
      <vt:lpstr>2_Diseño personalizado</vt:lpstr>
      <vt:lpstr>1_Diseño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ROGELIO GARDUÑO SALAZAR</dc:creator>
  <cp:lastModifiedBy>JUAN CARLOS ORTEGA</cp:lastModifiedBy>
  <cp:revision>546</cp:revision>
  <cp:lastPrinted>2016-04-26T00:39:51Z</cp:lastPrinted>
  <dcterms:modified xsi:type="dcterms:W3CDTF">2020-02-25T15:04:10Z</dcterms:modified>
</cp:coreProperties>
</file>